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1.xml" ContentType="application/vnd.openxmlformats-officedocument.presentationml.tags+xml"/>
  <Override PartName="/ppt/notesSlides/notesSlide7.xml" ContentType="application/vnd.openxmlformats-officedocument.presentationml.notesSlide+xml"/>
  <Override PartName="/ppt/tags/tag2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312" r:id="rId2"/>
    <p:sldId id="274" r:id="rId3"/>
    <p:sldId id="323" r:id="rId4"/>
    <p:sldId id="324" r:id="rId5"/>
    <p:sldId id="327" r:id="rId6"/>
    <p:sldId id="288" r:id="rId7"/>
    <p:sldId id="326" r:id="rId8"/>
    <p:sldId id="313" r:id="rId9"/>
    <p:sldId id="315" r:id="rId10"/>
    <p:sldId id="304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5214" autoAdjust="0"/>
  </p:normalViewPr>
  <p:slideViewPr>
    <p:cSldViewPr snapToGrid="0">
      <p:cViewPr varScale="1">
        <p:scale>
          <a:sx n="82" d="100"/>
          <a:sy n="82" d="100"/>
        </p:scale>
        <p:origin x="64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239652-E1AB-4EC8-AC3C-13D2F30139D2}" type="datetimeFigureOut">
              <a:rPr lang="ko-KR" altLang="en-US" smtClean="0"/>
              <a:t>2020-08-08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BD3EB3-0979-4FB0-9293-2BCB3D8642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07073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F7475-4707-44FE-BA9A-976FBDAE7718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45804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F7475-4707-44FE-BA9A-976FBDAE7718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41232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F7475-4707-44FE-BA9A-976FBDAE7718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18233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F7475-4707-44FE-BA9A-976FBDAE7718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58294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그래서 필요한 것이 베이지안 관점의 확률입니다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!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베이지안은 확률을 믿음의 정도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(degree of belief)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로 정의합니다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확률인데 믿음이라니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굉장히 어색할 수 있는데요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내일 비가 올 확률은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30%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밖에 안돼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이번 시험은 공부를 열심히 했으니까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90%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의 확률로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받을거라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믿어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라고 다들 한번씩 말한 적이 있지 않나요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?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이처럼 어떤 사건이 발생할 거라 믿는 정도를 확률로 부여하고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따라서 빈도주의로 설명할 수 없는 훨씬 많은 종류의 사건과 불확실성을 베이지안 확률로 설명할 수 있게 됩니다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그래서 베이지안 확률을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‘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불확실성을 측정하는 도구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’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로 쉽게 이해할 수 있어요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F7475-4707-44FE-BA9A-976FBDAE7718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89424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그래서 필요한 것이 베이지안 관점의 확률입니다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!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베이지안은 확률을 믿음의 정도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(degree of belief)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로 정의합니다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확률인데 믿음이라니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굉장히 어색할 수 있는데요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내일 비가 올 확률은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30%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밖에 안돼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이번 시험은 공부를 열심히 했으니까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90%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의 확률로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받을거라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믿어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라고 다들 한번씩 말한 적이 있지 않나요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?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이처럼 어떤 사건이 발생할 거라 믿는 정도를 확률로 부여하고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따라서 빈도주의로 설명할 수 없는 훨씬 많은 종류의 사건과 불확실성을 베이지안 확률로 설명할 수 있게 됩니다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그래서 베이지안 확률을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‘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불확실성을 측정하는 도구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’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로 쉽게 이해할 수 있어요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F7475-4707-44FE-BA9A-976FBDAE7718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34037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F7475-4707-44FE-BA9A-976FBDAE7718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101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F7475-4707-44FE-BA9A-976FBDAE7718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06649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우리는 이를 통해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베이즈추론의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몇가지 특징을 알 수 있었는데요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데이터를 얻음에 따라 사전확률이 사후확률로 어떻게 업데이트되는지를 보았고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새로운 데이터를 얻음에 따라 사후확률을 업데이트하는 것이 용이하다는 것 또한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베이즈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추론의 큰 장점으로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확률을 처음부터 다시 계산할 필요없이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 전의 사후확률이 새로운 사전확률이 되어 단순히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가능도만을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곱하여 확률을 계산했습니다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이번 예시에선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모수가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\theta1~4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개였지만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베이즈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추론은 많은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모수를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갖는 복잡한 모델의 추론을 가능하게 하며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여러 출처의 정보를 결합하는 능력 또한 가능한 강력한 추론 방법입니다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0F7475-4707-44FE-BA9A-976FBDAE7718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15181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B9C386-6946-4D5B-A59C-A39E669942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6D89F8E-E751-4918-ADEF-0DE9A152EE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A29C6BA-844C-438D-BA1B-AACB1A2ED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7963A-90C2-446A-B6CF-D06CD404D925}" type="datetimeFigureOut">
              <a:rPr lang="ko-KR" altLang="en-US" smtClean="0"/>
              <a:t>2020-08-08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2A2CC9E-C7A9-43E3-8B7A-C405B0D10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BA239BB-AAE5-40EC-ACD4-1296FD385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0DD45-B7AF-4159-8A08-8EF16B5E17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5409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6B2A94-FAE0-44EE-B8E9-303F8C051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E694E9E-69B3-45B9-A902-77154CF1A3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97FF4A-BA0D-4A19-854A-C497B5C36B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7963A-90C2-446A-B6CF-D06CD404D925}" type="datetimeFigureOut">
              <a:rPr lang="ko-KR" altLang="en-US" smtClean="0"/>
              <a:t>2020-08-08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1DD4F41-E363-4A1B-B4FE-1FD6A2FC10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0340E2B-C82A-4382-B6FD-D342B65A95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0DD45-B7AF-4159-8A08-8EF16B5E17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63350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2178AD2-D9C8-4D9B-A8FE-E44E78CAF6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F691CD8-37CD-4C99-B2C6-99E6FD0CE2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7D9848D-6CB0-4795-9C38-268994A92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7963A-90C2-446A-B6CF-D06CD404D925}" type="datetimeFigureOut">
              <a:rPr lang="ko-KR" altLang="en-US" smtClean="0"/>
              <a:t>2020-08-08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B1F8067-F2E7-4E1C-B665-0F4AFA34D8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DE03470-2DFB-4E9F-9E0F-3CCD7F0CB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0DD45-B7AF-4159-8A08-8EF16B5E17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65281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903A7A95-B85C-B14C-9D16-CDB7AF73E12F}"/>
              </a:ext>
            </a:extLst>
          </p:cNvPr>
          <p:cNvSpPr/>
          <p:nvPr userDrawn="1"/>
        </p:nvSpPr>
        <p:spPr>
          <a:xfrm>
            <a:off x="38100" y="31750"/>
            <a:ext cx="12115800" cy="6794500"/>
          </a:xfrm>
          <a:prstGeom prst="rect">
            <a:avLst/>
          </a:prstGeom>
          <a:noFill/>
          <a:ln w="6350">
            <a:solidFill>
              <a:srgbClr val="D242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F0E9AD12-858A-EA42-8026-AAD5BE32A9D0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1266488" y="166688"/>
            <a:ext cx="731837" cy="220662"/>
            <a:chOff x="10927768" y="191434"/>
            <a:chExt cx="974454" cy="293407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382D32E8-042D-B54F-B0EC-2ABBA6533D50}"/>
                </a:ext>
              </a:extLst>
            </p:cNvPr>
            <p:cNvSpPr/>
            <p:nvPr userDrawn="1"/>
          </p:nvSpPr>
          <p:spPr>
            <a:xfrm>
              <a:off x="11282884" y="191434"/>
              <a:ext cx="264222" cy="293407"/>
            </a:xfrm>
            <a:prstGeom prst="rect">
              <a:avLst/>
            </a:prstGeom>
            <a:solidFill>
              <a:srgbClr val="F3B23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54DA60E1-F7C7-2C44-A552-500683E7F859}"/>
                </a:ext>
              </a:extLst>
            </p:cNvPr>
            <p:cNvSpPr/>
            <p:nvPr userDrawn="1"/>
          </p:nvSpPr>
          <p:spPr>
            <a:xfrm>
              <a:off x="11635885" y="191434"/>
              <a:ext cx="266337" cy="29340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6796953-B6AB-BD46-A7DC-82C80EFB3315}"/>
                </a:ext>
              </a:extLst>
            </p:cNvPr>
            <p:cNvSpPr/>
            <p:nvPr userDrawn="1"/>
          </p:nvSpPr>
          <p:spPr>
            <a:xfrm>
              <a:off x="10927768" y="191434"/>
              <a:ext cx="266337" cy="293407"/>
            </a:xfrm>
            <a:prstGeom prst="rect">
              <a:avLst/>
            </a:prstGeom>
            <a:solidFill>
              <a:srgbClr val="D24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pic>
        <p:nvPicPr>
          <p:cNvPr id="12" name="그림 11" descr="벡터그래픽이(가) 표시된 사진&#10;&#10;&#10;&#10;자동 생성된 설명">
            <a:extLst>
              <a:ext uri="{FF2B5EF4-FFF2-40B4-BE49-F238E27FC236}">
                <a16:creationId xmlns:a16="http://schemas.microsoft.com/office/drawing/2014/main" id="{A92BE9B0-BFB7-0E40-9BAD-5A4CE1E63B4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4962" y="6409709"/>
            <a:ext cx="380781" cy="380781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30BD3DE4-C8E8-9E47-AEAE-F5733D970927}"/>
              </a:ext>
            </a:extLst>
          </p:cNvPr>
          <p:cNvSpPr/>
          <p:nvPr userDrawn="1"/>
        </p:nvSpPr>
        <p:spPr>
          <a:xfrm>
            <a:off x="10815743" y="6415433"/>
            <a:ext cx="13098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atin typeface="+mn-lt"/>
                <a:ea typeface="Nanum Gothic" panose="020D0604000000000000" pitchFamily="34" charset="-127"/>
                <a:cs typeface="조선일보명조" panose="02030304000000000000" pitchFamily="18" charset="-127"/>
              </a:rPr>
              <a:t>Stan Korea</a:t>
            </a:r>
            <a:endParaRPr lang="ko-KR" altLang="en-US" dirty="0">
              <a:latin typeface="+mn-lt"/>
              <a:ea typeface="Nanum 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150955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bg>
      <p:bgPr>
        <a:solidFill>
          <a:srgbClr val="3430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1BF492B0-7C91-6144-9AF9-966914546D83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1266488" y="166688"/>
            <a:ext cx="731837" cy="220662"/>
            <a:chOff x="10927768" y="191434"/>
            <a:chExt cx="974454" cy="293407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9838E593-E3EB-BC45-A1A9-23E304A45A68}"/>
                </a:ext>
              </a:extLst>
            </p:cNvPr>
            <p:cNvSpPr/>
            <p:nvPr userDrawn="1"/>
          </p:nvSpPr>
          <p:spPr>
            <a:xfrm>
              <a:off x="11282884" y="191434"/>
              <a:ext cx="264222" cy="293407"/>
            </a:xfrm>
            <a:prstGeom prst="rect">
              <a:avLst/>
            </a:prstGeom>
            <a:solidFill>
              <a:srgbClr val="F3B23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1700FFCB-E64A-3A46-A160-1C43CCF9FB47}"/>
                </a:ext>
              </a:extLst>
            </p:cNvPr>
            <p:cNvSpPr/>
            <p:nvPr userDrawn="1"/>
          </p:nvSpPr>
          <p:spPr>
            <a:xfrm>
              <a:off x="11635885" y="191434"/>
              <a:ext cx="266337" cy="29340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4CAD3726-FEEA-1A49-946A-4AE349806E0B}"/>
                </a:ext>
              </a:extLst>
            </p:cNvPr>
            <p:cNvSpPr/>
            <p:nvPr userDrawn="1"/>
          </p:nvSpPr>
          <p:spPr>
            <a:xfrm>
              <a:off x="10927768" y="191434"/>
              <a:ext cx="266337" cy="293407"/>
            </a:xfrm>
            <a:prstGeom prst="rect">
              <a:avLst/>
            </a:prstGeom>
            <a:solidFill>
              <a:srgbClr val="D243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5FE12FB-18F3-2341-AB34-3EDD4C3CFEFC}"/>
              </a:ext>
            </a:extLst>
          </p:cNvPr>
          <p:cNvSpPr/>
          <p:nvPr userDrawn="1"/>
        </p:nvSpPr>
        <p:spPr>
          <a:xfrm>
            <a:off x="38100" y="31750"/>
            <a:ext cx="12115800" cy="6794500"/>
          </a:xfrm>
          <a:prstGeom prst="rect">
            <a:avLst/>
          </a:prstGeom>
          <a:noFill/>
          <a:ln w="6350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13" name="그림 12" descr="벡터그래픽이(가) 표시된 사진&#10;&#10;&#10;&#10;자동 생성된 설명">
            <a:extLst>
              <a:ext uri="{FF2B5EF4-FFF2-40B4-BE49-F238E27FC236}">
                <a16:creationId xmlns:a16="http://schemas.microsoft.com/office/drawing/2014/main" id="{0629D9A0-41D0-9F40-9173-522DB22D58A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67" y="87064"/>
            <a:ext cx="380781" cy="380781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BC25A398-61DD-1240-8A77-6922CB693E00}"/>
              </a:ext>
            </a:extLst>
          </p:cNvPr>
          <p:cNvSpPr/>
          <p:nvPr userDrawn="1"/>
        </p:nvSpPr>
        <p:spPr>
          <a:xfrm>
            <a:off x="480848" y="92788"/>
            <a:ext cx="13098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>
                    <a:lumMod val="85000"/>
                  </a:schemeClr>
                </a:solidFill>
                <a:latin typeface="+mn-lt"/>
                <a:ea typeface="Nanum Gothic" panose="020D0604000000000000" pitchFamily="34" charset="-127"/>
                <a:cs typeface="조선일보명조" panose="02030304000000000000" pitchFamily="18" charset="-127"/>
              </a:rPr>
              <a:t>Stan Korea</a:t>
            </a:r>
            <a:endParaRPr lang="ko-KR" altLang="en-US" dirty="0">
              <a:latin typeface="+mn-lt"/>
              <a:ea typeface="Nanum 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59731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B742EB-B2E1-4D40-B7EC-4FBA78015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34953D-26FD-41C4-8EBE-65ABF9C2A8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3FCAF69-350A-464C-81B5-24B8113838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7963A-90C2-446A-B6CF-D06CD404D925}" type="datetimeFigureOut">
              <a:rPr lang="ko-KR" altLang="en-US" smtClean="0"/>
              <a:t>2020-08-08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28094EC-4473-4198-8C22-D4D7D671D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B440FA4-7637-4EA4-A670-0A64C4C0A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0DD45-B7AF-4159-8A08-8EF16B5E17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01681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91D1F3-2253-4059-85ED-EA4163F166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DF79C5B-860C-4DC6-B9C2-8651132595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E6D5377-5D07-4778-9A1B-C19DCDD842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7963A-90C2-446A-B6CF-D06CD404D925}" type="datetimeFigureOut">
              <a:rPr lang="ko-KR" altLang="en-US" smtClean="0"/>
              <a:t>2020-08-08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28913F8-B094-4ABD-86E3-13859FCBC9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E4501C8-186C-4263-BCBB-8F01E04961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0DD45-B7AF-4159-8A08-8EF16B5E17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76423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8FB132-41FE-40AD-882B-E63A0D693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87E735-6ECD-499F-94AF-283783B095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6225686-2883-41E1-9EC3-B3E8C71AD1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FB2BDBE-479B-466A-85B7-77C8C1021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7963A-90C2-446A-B6CF-D06CD404D925}" type="datetimeFigureOut">
              <a:rPr lang="ko-KR" altLang="en-US" smtClean="0"/>
              <a:t>2020-08-08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6302B2C-5D37-457C-B2EA-20E649A6C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CF2C598-C367-4859-BED6-F1029B85C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0DD45-B7AF-4159-8A08-8EF16B5E17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18434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A04ADD-3B64-4969-AC0E-642B71D63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C88622B-9F70-4CEC-9B4A-7FDBAE6037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539DD19-269E-41E5-9F26-DED0B2C8BE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4013FDD-E70F-4B1F-9876-EA1A4ACC17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3591829-2DB5-4D1A-88BA-1E1F296035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FED7A53-4290-43D6-BC91-15636E46BF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7963A-90C2-446A-B6CF-D06CD404D925}" type="datetimeFigureOut">
              <a:rPr lang="ko-KR" altLang="en-US" smtClean="0"/>
              <a:t>2020-08-08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2268985-9F39-41C3-BB55-1517BCC13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A03407C-62DA-4795-B41E-E152CFEB3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0DD45-B7AF-4159-8A08-8EF16B5E17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13499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B0A79E-A509-4D04-BDF5-F320C84C53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5BDBD83-43EE-491B-AE99-B2B631A561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7963A-90C2-446A-B6CF-D06CD404D925}" type="datetimeFigureOut">
              <a:rPr lang="ko-KR" altLang="en-US" smtClean="0"/>
              <a:t>2020-08-08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6CD2AD0-A34E-4ED1-A8DD-6DB54ADC9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B340853-59E8-4C15-A74C-2ABCD808C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0DD45-B7AF-4159-8A08-8EF16B5E17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8885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C30E8F4-CACC-4E5E-B08A-B7426F1ACF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7963A-90C2-446A-B6CF-D06CD404D925}" type="datetimeFigureOut">
              <a:rPr lang="ko-KR" altLang="en-US" smtClean="0"/>
              <a:t>2020-08-08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D181625-DDFC-427C-82D4-CA5B6EEB3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56895E2-5A40-4580-9CA3-950668D00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0DD45-B7AF-4159-8A08-8EF16B5E17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34413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C1E8C7-9DB8-4B7B-A608-A18555EF96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90059D6-C47D-4CC9-847E-B8035672A4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13197A5-8CA3-49A4-9105-A7658060EB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AB9DE62-533B-4EF5-9C1D-BD483E689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7963A-90C2-446A-B6CF-D06CD404D925}" type="datetimeFigureOut">
              <a:rPr lang="ko-KR" altLang="en-US" smtClean="0"/>
              <a:t>2020-08-08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BB7F557-EE00-4BCC-B201-0DAA1C6B0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4349722-CE3C-4AA7-91BA-2C3A11C4B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0DD45-B7AF-4159-8A08-8EF16B5E17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93755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160339-92D1-4DE8-B9F1-0E7AE8BDB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20549CC-4043-42F5-8B14-8A155E3169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E333239-6D9E-4D3D-B121-94646BAA9E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B45A30B-D83C-45E1-8B77-72E759AE89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7963A-90C2-446A-B6CF-D06CD404D925}" type="datetimeFigureOut">
              <a:rPr lang="ko-KR" altLang="en-US" smtClean="0"/>
              <a:t>2020-08-08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86C98CC-3FEA-48C4-B636-07E6752E9D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171A5EF-D356-4905-A2E4-0B7A57DE3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0DD45-B7AF-4159-8A08-8EF16B5E17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91032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C3ACB30-D85F-4A66-A1ED-0B387404C2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B87C0EF-E0B7-4AA7-A544-051A7D921A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36AE063-2A70-4233-9479-DFB417F0FD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27963A-90C2-446A-B6CF-D06CD404D925}" type="datetimeFigureOut">
              <a:rPr lang="ko-KR" altLang="en-US" smtClean="0"/>
              <a:t>2020-08-08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DFC820-F438-49B5-B292-8857F6C3CC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FC9C27B-42E5-4EAF-B59B-113DE76BD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B0DD45-B7AF-4159-8A08-8EF16B5E17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02136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4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6.png"/><Relationship Id="rId5" Type="http://schemas.openxmlformats.org/officeDocument/2006/relationships/image" Target="../media/image4.png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6.emf"/><Relationship Id="rId4" Type="http://schemas.openxmlformats.org/officeDocument/2006/relationships/image" Target="../media/image5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6.emf"/><Relationship Id="rId4" Type="http://schemas.openxmlformats.org/officeDocument/2006/relationships/image" Target="../media/image5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.xml"/><Relationship Id="rId5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notesSlide" Target="../notesSlides/notesSlide8.xml"/><Relationship Id="rId7" Type="http://schemas.openxmlformats.org/officeDocument/2006/relationships/image" Target="../media/image11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4.png"/><Relationship Id="rId9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13">
            <a:extLst>
              <a:ext uri="{FF2B5EF4-FFF2-40B4-BE49-F238E27FC236}">
                <a16:creationId xmlns:a16="http://schemas.microsoft.com/office/drawing/2014/main" id="{C4D539E2-6014-4D4E-B622-F3686E547F08}"/>
              </a:ext>
            </a:extLst>
          </p:cNvPr>
          <p:cNvCxnSpPr/>
          <p:nvPr/>
        </p:nvCxnSpPr>
        <p:spPr bwMode="auto">
          <a:xfrm>
            <a:off x="3201194" y="2493135"/>
            <a:ext cx="5789612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15">
            <a:extLst>
              <a:ext uri="{FF2B5EF4-FFF2-40B4-BE49-F238E27FC236}">
                <a16:creationId xmlns:a16="http://schemas.microsoft.com/office/drawing/2014/main" id="{22F99113-FF1A-354D-95C9-3D56A82AC1B2}"/>
              </a:ext>
            </a:extLst>
          </p:cNvPr>
          <p:cNvCxnSpPr/>
          <p:nvPr/>
        </p:nvCxnSpPr>
        <p:spPr bwMode="auto">
          <a:xfrm>
            <a:off x="3185894" y="4025318"/>
            <a:ext cx="5789612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457AE17-5FBB-AF45-ACFC-B2F98A1F4E3E}"/>
              </a:ext>
            </a:extLst>
          </p:cNvPr>
          <p:cNvSpPr txBox="1"/>
          <p:nvPr/>
        </p:nvSpPr>
        <p:spPr>
          <a:xfrm>
            <a:off x="2438484" y="2623579"/>
            <a:ext cx="73150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4000" dirty="0">
                <a:solidFill>
                  <a:schemeClr val="bg1"/>
                </a:solidFill>
                <a:latin typeface="Bahnschrift" panose="020B0502040204020203" pitchFamily="34" charset="0"/>
                <a:ea typeface="경기천년제목 Medium" panose="02020603020101020101" pitchFamily="18" charset="-127"/>
                <a:cs typeface="Sakkal Majalla" panose="02000000000000000000" pitchFamily="2" charset="-78"/>
              </a:rPr>
              <a:t>Stan</a:t>
            </a:r>
            <a:r>
              <a:rPr kumimoji="1" lang="ko-KR" altLang="en-US" sz="4000" dirty="0">
                <a:solidFill>
                  <a:schemeClr val="bg1"/>
                </a:solidFill>
                <a:latin typeface="Sakkal Majalla" panose="02000000000000000000" pitchFamily="2" charset="-78"/>
                <a:ea typeface="경기천년제목 Medium" panose="02020603020101020101" pitchFamily="18" charset="-127"/>
                <a:cs typeface="Sakkal Majalla" panose="02000000000000000000" pitchFamily="2" charset="-78"/>
              </a:rPr>
              <a:t>을 통한 </a:t>
            </a:r>
            <a:r>
              <a:rPr kumimoji="1" lang="ko-KR" altLang="en-US" sz="4000" dirty="0" err="1">
                <a:solidFill>
                  <a:schemeClr val="bg1"/>
                </a:solidFill>
                <a:latin typeface="Sakkal Majalla" panose="02000000000000000000" pitchFamily="2" charset="-78"/>
                <a:ea typeface="경기천년제목 Medium" panose="02020603020101020101" pitchFamily="18" charset="-127"/>
                <a:cs typeface="Sakkal Majalla" panose="02000000000000000000" pitchFamily="2" charset="-78"/>
              </a:rPr>
              <a:t>베이즈</a:t>
            </a:r>
            <a:r>
              <a:rPr kumimoji="1" lang="ko-KR" altLang="en-US" sz="4000" dirty="0">
                <a:solidFill>
                  <a:schemeClr val="bg1"/>
                </a:solidFill>
                <a:latin typeface="Sakkal Majalla" panose="02000000000000000000" pitchFamily="2" charset="-78"/>
                <a:ea typeface="경기천년제목 Medium" panose="02020603020101020101" pitchFamily="18" charset="-127"/>
                <a:cs typeface="Sakkal Majalla" panose="02000000000000000000" pitchFamily="2" charset="-78"/>
              </a:rPr>
              <a:t> 추론 </a:t>
            </a:r>
            <a:endParaRPr kumimoji="1" lang="en-US" altLang="ko-KR" sz="4000" dirty="0">
              <a:solidFill>
                <a:schemeClr val="bg1"/>
              </a:solidFill>
              <a:latin typeface="Sakkal Majalla" panose="02000000000000000000" pitchFamily="2" charset="-78"/>
              <a:ea typeface="경기천년제목 Medium" panose="02020603020101020101" pitchFamily="18" charset="-127"/>
              <a:cs typeface="Sakkal Majalla" panose="02000000000000000000" pitchFamily="2" charset="-78"/>
            </a:endParaRPr>
          </a:p>
          <a:p>
            <a:pPr algn="ctr"/>
            <a:r>
              <a:rPr kumimoji="1" lang="en-US" altLang="ko-KR" sz="4000" dirty="0">
                <a:solidFill>
                  <a:schemeClr val="bg1"/>
                </a:solidFill>
                <a:latin typeface="Sakkal Majalla" panose="02000000000000000000" pitchFamily="2" charset="-78"/>
                <a:ea typeface="경기천년제목 Medium" panose="02020603020101020101" pitchFamily="18" charset="-127"/>
                <a:cs typeface="Sakkal Majalla" panose="02000000000000000000" pitchFamily="2" charset="-78"/>
              </a:rPr>
              <a:t>1. </a:t>
            </a:r>
            <a:r>
              <a:rPr kumimoji="1" lang="ko-KR" altLang="en-US" sz="4000" dirty="0">
                <a:solidFill>
                  <a:schemeClr val="bg1"/>
                </a:solidFill>
                <a:latin typeface="Sakkal Majalla" panose="02000000000000000000" pitchFamily="2" charset="-78"/>
                <a:ea typeface="경기천년제목 Medium" panose="02020603020101020101" pitchFamily="18" charset="-127"/>
                <a:cs typeface="Sakkal Majalla" panose="02000000000000000000" pitchFamily="2" charset="-78"/>
              </a:rPr>
              <a:t>베르누이 시행</a:t>
            </a:r>
            <a:endParaRPr kumimoji="1" lang="en-US" altLang="ko-KR" sz="4000" dirty="0">
              <a:solidFill>
                <a:schemeClr val="bg1"/>
              </a:solidFill>
              <a:latin typeface="Sakkal Majalla" panose="02000000000000000000" pitchFamily="2" charset="-78"/>
              <a:ea typeface="경기천년제목 Medium" panose="02020603020101020101" pitchFamily="18" charset="-127"/>
              <a:cs typeface="Sakkal Majalla" panose="02000000000000000000" pitchFamily="2" charset="-78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20DA411A-F59C-4F4F-95A5-875D723BE2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846" y="62451"/>
            <a:ext cx="3200400" cy="1276350"/>
          </a:xfrm>
          <a:prstGeom prst="rect">
            <a:avLst/>
          </a:prstGeom>
        </p:spPr>
      </p:pic>
      <p:pic>
        <p:nvPicPr>
          <p:cNvPr id="3" name="그림 2" descr="그리기이(가) 표시된 사진&#10;&#10;자동 생성된 설명">
            <a:extLst>
              <a:ext uri="{FF2B5EF4-FFF2-40B4-BE49-F238E27FC236}">
                <a16:creationId xmlns:a16="http://schemas.microsoft.com/office/drawing/2014/main" id="{10739BAA-3AA9-4772-B364-C018E74B159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72744"/>
          <a:stretch/>
        </p:blipFill>
        <p:spPr>
          <a:xfrm>
            <a:off x="85846" y="83874"/>
            <a:ext cx="458164" cy="470598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E9370C14-AF22-451E-8089-01D0FCDB72CE}"/>
              </a:ext>
            </a:extLst>
          </p:cNvPr>
          <p:cNvSpPr/>
          <p:nvPr/>
        </p:nvSpPr>
        <p:spPr>
          <a:xfrm>
            <a:off x="517003" y="59745"/>
            <a:ext cx="6175175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ko-KR" sz="2200" b="1" i="1" dirty="0">
                <a:solidFill>
                  <a:schemeClr val="bg1"/>
                </a:solidFill>
                <a:latin typeface="Poly" panose="02040503050400000004" pitchFamily="18" charset="0"/>
                <a:ea typeface="나눔고딕OTF" panose="020D0604000000000000" pitchFamily="34" charset="-127"/>
                <a:cs typeface="Calibri" panose="020F0502020204030204" pitchFamily="34" charset="0"/>
              </a:rPr>
              <a:t>Stan Korea</a:t>
            </a:r>
            <a:endParaRPr lang="ko-KR" altLang="en-US" sz="2200" dirty="0">
              <a:solidFill>
                <a:schemeClr val="bg1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1B938ED-B197-4C38-B5CE-6EB17E374CA5}"/>
              </a:ext>
            </a:extLst>
          </p:cNvPr>
          <p:cNvSpPr/>
          <p:nvPr/>
        </p:nvSpPr>
        <p:spPr>
          <a:xfrm>
            <a:off x="8157187" y="5922220"/>
            <a:ext cx="374814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참고</a:t>
            </a:r>
            <a:r>
              <a:rPr lang="en-US" altLang="ko-KR" sz="16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sz="16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서울대학교 통계학과 이재용 교수님</a:t>
            </a:r>
            <a:endParaRPr lang="en-US" altLang="ko-KR" sz="16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16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https://jylee749.wordpress.com/</a:t>
            </a:r>
            <a:endParaRPr lang="ko-KR" altLang="en-US" sz="16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61029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89"/>
    </mc:Choice>
    <mc:Fallback xmlns="">
      <p:transition spd="slow" advTm="5989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B6A73A71-C523-412B-8629-155D3E502DBF}"/>
              </a:ext>
            </a:extLst>
          </p:cNvPr>
          <p:cNvGrpSpPr/>
          <p:nvPr/>
        </p:nvGrpSpPr>
        <p:grpSpPr>
          <a:xfrm>
            <a:off x="673496" y="1305179"/>
            <a:ext cx="7903126" cy="3808735"/>
            <a:chOff x="1029229" y="1612476"/>
            <a:chExt cx="7903126" cy="3808735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EB12A5BE-8884-4768-AA7F-2B1589B0369C}"/>
                </a:ext>
              </a:extLst>
            </p:cNvPr>
            <p:cNvSpPr/>
            <p:nvPr/>
          </p:nvSpPr>
          <p:spPr>
            <a:xfrm>
              <a:off x="1029229" y="1612476"/>
              <a:ext cx="7903126" cy="380873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285750" lvl="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2000" b="1" u="sng" dirty="0" err="1"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rPr>
                <a:t>베이즈</a:t>
              </a:r>
              <a:r>
                <a:rPr lang="ko-KR" altLang="en-US" sz="2000" b="1" u="sng" dirty="0"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rPr>
                <a:t> 정리</a:t>
              </a:r>
              <a:r>
                <a:rPr lang="ko-KR" altLang="en-US" sz="2000" u="sng" dirty="0"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rPr>
                <a:t>를 </a:t>
              </a:r>
              <a:r>
                <a:rPr lang="ko-KR" altLang="en-US" sz="2000" dirty="0"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rPr>
                <a:t>각 시점마다 </a:t>
              </a:r>
              <a:r>
                <a:rPr lang="ko-KR" altLang="en-US" sz="2000" b="1" dirty="0"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rPr>
                <a:t>반복적으로 적용</a:t>
              </a:r>
              <a:r>
                <a:rPr lang="ko-KR" altLang="en-US" sz="2000" dirty="0"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rPr>
                <a:t>하여 현재 상태     </a:t>
              </a:r>
              <a:r>
                <a:rPr lang="ko-KR" altLang="en-US" sz="2000" dirty="0" err="1"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rPr>
                <a:t>를</a:t>
              </a:r>
              <a:r>
                <a:rPr lang="ko-KR" altLang="en-US" sz="2000" dirty="0"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rPr>
                <a:t> 추론</a:t>
              </a:r>
              <a:endParaRPr lang="en-US" altLang="ko-KR" sz="20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endParaRPr>
            </a:p>
            <a:p>
              <a:pPr marL="285750" lvl="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2000" dirty="0"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rPr>
                <a:t>  </a:t>
              </a:r>
            </a:p>
            <a:p>
              <a:pPr lvl="0">
                <a:lnSpc>
                  <a:spcPct val="200000"/>
                </a:lnSpc>
              </a:pPr>
              <a:endParaRPr lang="en-US" altLang="ko-KR" sz="20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endParaRPr>
            </a:p>
            <a:p>
              <a:pPr marL="285750" lvl="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2000" dirty="0"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rPr>
                <a:t>예</a:t>
              </a:r>
              <a:r>
                <a:rPr lang="en-US" altLang="ko-KR" sz="2000" dirty="0"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rPr>
                <a:t>. GPS</a:t>
              </a:r>
              <a:r>
                <a:rPr lang="ko-KR" altLang="en-US" sz="2000" dirty="0"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rPr>
                <a:t>를 통한 자동차의 위치 측정</a:t>
              </a:r>
              <a:endParaRPr lang="en-US" altLang="ko-KR" sz="20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endParaRPr>
            </a:p>
            <a:p>
              <a:pPr marL="742950" lvl="1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1600" dirty="0"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rPr>
                <a:t>                   : </a:t>
              </a:r>
              <a:r>
                <a:rPr lang="ko-KR" altLang="en-US" sz="1600" dirty="0"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rPr>
                <a:t>각 시점마다</a:t>
              </a:r>
              <a:r>
                <a:rPr lang="en-US" altLang="ko-KR" sz="1600" dirty="0"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rPr>
                <a:t>(ex. 1</a:t>
              </a:r>
              <a:r>
                <a:rPr lang="ko-KR" altLang="en-US" sz="1600" dirty="0"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rPr>
                <a:t>분마다</a:t>
              </a:r>
              <a:r>
                <a:rPr lang="en-US" altLang="ko-KR" sz="1600" dirty="0"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rPr>
                <a:t>) </a:t>
              </a:r>
              <a:r>
                <a:rPr lang="ko-KR" altLang="en-US" sz="1600" dirty="0"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rPr>
                <a:t>자동차의 실제 위치</a:t>
              </a:r>
              <a:endParaRPr lang="en-US" altLang="ko-KR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endParaRPr>
            </a:p>
            <a:p>
              <a:pPr marL="742950" lvl="1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1600" dirty="0"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rPr>
                <a:t>                   : </a:t>
              </a:r>
              <a:r>
                <a:rPr lang="ko-KR" altLang="en-US" sz="1600" dirty="0"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rPr>
                <a:t>각 시점마다 </a:t>
              </a:r>
              <a:r>
                <a:rPr lang="en-US" altLang="ko-KR" sz="1600" dirty="0"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rPr>
                <a:t>GPS</a:t>
              </a:r>
              <a:r>
                <a:rPr lang="ko-KR" altLang="en-US" sz="1600" dirty="0"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rPr>
                <a:t>에 의해 관측된 위치 </a:t>
              </a:r>
              <a:r>
                <a:rPr lang="ko-KR" altLang="en-US" sz="2000" dirty="0"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rPr>
                <a:t> </a:t>
              </a:r>
              <a:endParaRPr lang="en-US" altLang="ko-KR" sz="20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endParaRPr>
            </a:p>
            <a:p>
              <a:pPr marL="742950" lvl="1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endParaRPr lang="en-US" altLang="ko-KR" sz="20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endParaRPr>
            </a:p>
            <a:p>
              <a:pPr marL="285750" lvl="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endParaRPr lang="en-US" altLang="ko-KR" sz="20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endParaRPr>
            </a:p>
          </p:txBody>
        </p:sp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2D3FDDA5-1034-4D41-82F5-263C04D837F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2564" t="73014" r="38686" b="6709"/>
            <a:stretch/>
          </p:blipFill>
          <p:spPr>
            <a:xfrm>
              <a:off x="7692373" y="1818409"/>
              <a:ext cx="267627" cy="222695"/>
            </a:xfrm>
            <a:prstGeom prst="rect">
              <a:avLst/>
            </a:prstGeom>
          </p:spPr>
        </p:pic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AA2B4B9D-13F2-9744-9A95-6CBB6103ADD5}"/>
              </a:ext>
            </a:extLst>
          </p:cNvPr>
          <p:cNvSpPr/>
          <p:nvPr/>
        </p:nvSpPr>
        <p:spPr bwMode="auto">
          <a:xfrm>
            <a:off x="395288" y="319088"/>
            <a:ext cx="98425" cy="879475"/>
          </a:xfrm>
          <a:prstGeom prst="rect">
            <a:avLst/>
          </a:prstGeom>
          <a:solidFill>
            <a:srgbClr val="D242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0FEF56D-F23C-D545-A3AE-7820AA0DD93F}"/>
              </a:ext>
            </a:extLst>
          </p:cNvPr>
          <p:cNvSpPr/>
          <p:nvPr/>
        </p:nvSpPr>
        <p:spPr>
          <a:xfrm>
            <a:off x="493712" y="319088"/>
            <a:ext cx="11120771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ko-KR" altLang="en-US" sz="3000" b="1" dirty="0" err="1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베이즈</a:t>
            </a:r>
            <a:r>
              <a:rPr kumimoji="1" lang="ko-KR" altLang="en-US" sz="3000" b="1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 추론</a:t>
            </a:r>
            <a:r>
              <a:rPr kumimoji="1" lang="en-US" altLang="ko-KR" sz="3000" b="1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 </a:t>
            </a:r>
            <a:r>
              <a:rPr kumimoji="1" lang="ko-KR" altLang="en-US" sz="3000" b="1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적용</a:t>
            </a:r>
            <a:r>
              <a:rPr kumimoji="1" lang="en-US" altLang="ko-KR" sz="3000" b="1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: Kalman Filter (</a:t>
            </a:r>
            <a:r>
              <a:rPr kumimoji="1" lang="ko-KR" altLang="en-US" sz="3000" b="1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칼만 필터</a:t>
            </a:r>
            <a:r>
              <a:rPr kumimoji="1" lang="en-US" altLang="ko-KR" sz="3000" b="1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)</a:t>
            </a:r>
            <a:endParaRPr kumimoji="1" lang="en-US" altLang="ko-KR" sz="3500" b="1" i="1" dirty="0">
              <a:solidFill>
                <a:schemeClr val="bg2">
                  <a:lumMod val="25000"/>
                </a:schemeClr>
              </a:solidFill>
              <a:latin typeface="Poly" panose="02040503050400000004" pitchFamily="18" charset="0"/>
              <a:ea typeface="나눔고딕OTF" panose="020D0604000000000000" pitchFamily="34" charset="-127"/>
              <a:cs typeface="Calibri" panose="020F0502020204030204" pitchFamily="34" charset="0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5C2E7DF3-1CED-4E94-8E56-EBA7E50B1383}"/>
              </a:ext>
            </a:extLst>
          </p:cNvPr>
          <p:cNvGrpSpPr/>
          <p:nvPr/>
        </p:nvGrpSpPr>
        <p:grpSpPr>
          <a:xfrm>
            <a:off x="493712" y="1837427"/>
            <a:ext cx="3677138" cy="748299"/>
            <a:chOff x="591905" y="1319226"/>
            <a:chExt cx="3724144" cy="1069235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2B463E18-E509-45CE-AE79-DD91BB90616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08437" y="1446891"/>
              <a:ext cx="2876693" cy="941570"/>
            </a:xfrm>
            <a:prstGeom prst="rect">
              <a:avLst/>
            </a:prstGeom>
          </p:spPr>
        </p:pic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5518BB5D-CCCD-4FE8-8656-942F88DDB747}"/>
                </a:ext>
              </a:extLst>
            </p:cNvPr>
            <p:cNvGrpSpPr/>
            <p:nvPr/>
          </p:nvGrpSpPr>
          <p:grpSpPr>
            <a:xfrm>
              <a:off x="591905" y="1319226"/>
              <a:ext cx="3724144" cy="486390"/>
              <a:chOff x="-624087" y="2015117"/>
              <a:chExt cx="3969150" cy="520110"/>
            </a:xfrm>
          </p:grpSpPr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0506B2C3-4F19-4902-8AAA-3F9544BA9859}"/>
                  </a:ext>
                </a:extLst>
              </p:cNvPr>
              <p:cNvSpPr txBox="1"/>
              <p:nvPr/>
            </p:nvSpPr>
            <p:spPr>
              <a:xfrm>
                <a:off x="-624087" y="2064962"/>
                <a:ext cx="2381437" cy="4702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400" dirty="0">
                    <a:latin typeface="나눔고딕OTF" panose="020D0604000000000000" pitchFamily="34" charset="-127"/>
                    <a:ea typeface="나눔고딕OTF" panose="020D0604000000000000" pitchFamily="34" charset="-127"/>
                  </a:rPr>
                  <a:t>사후 분포</a:t>
                </a:r>
                <a:endParaRPr lang="en-US" altLang="ko-KR" sz="1400" dirty="0">
                  <a:latin typeface="나눔고딕OTF" panose="020D0604000000000000" pitchFamily="34" charset="-127"/>
                  <a:ea typeface="나눔고딕OTF" panose="020D0604000000000000" pitchFamily="34" charset="-127"/>
                </a:endParaRP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D3DAB72C-4772-4F24-AC68-BA38C9063349}"/>
                  </a:ext>
                </a:extLst>
              </p:cNvPr>
              <p:cNvSpPr txBox="1"/>
              <p:nvPr/>
            </p:nvSpPr>
            <p:spPr>
              <a:xfrm>
                <a:off x="2153566" y="2029778"/>
                <a:ext cx="1191497" cy="4702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400" dirty="0">
                    <a:latin typeface="나눔고딕OTF" panose="020D0604000000000000" pitchFamily="34" charset="-127"/>
                    <a:ea typeface="나눔고딕OTF" panose="020D0604000000000000" pitchFamily="34" charset="-127"/>
                  </a:rPr>
                  <a:t>사전 분포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688C942A-9D9A-493F-9F8A-6041D8DEA284}"/>
                  </a:ext>
                </a:extLst>
              </p:cNvPr>
              <p:cNvSpPr txBox="1"/>
              <p:nvPr/>
            </p:nvSpPr>
            <p:spPr>
              <a:xfrm>
                <a:off x="1209443" y="2015117"/>
                <a:ext cx="1350021" cy="4702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400" dirty="0">
                    <a:latin typeface="나눔고딕OTF" panose="020D0604000000000000" pitchFamily="34" charset="-127"/>
                    <a:ea typeface="나눔고딕OTF" panose="020D0604000000000000" pitchFamily="34" charset="-127"/>
                  </a:rPr>
                  <a:t>가능도</a:t>
                </a:r>
                <a:endParaRPr lang="en-US" altLang="ko-KR" sz="1400" dirty="0">
                  <a:latin typeface="나눔고딕OTF" panose="020D0604000000000000" pitchFamily="34" charset="-127"/>
                  <a:ea typeface="나눔고딕OTF" panose="020D0604000000000000" pitchFamily="34" charset="-127"/>
                </a:endParaRPr>
              </a:p>
            </p:txBody>
          </p:sp>
        </p:grpSp>
      </p:grpSp>
      <p:pic>
        <p:nvPicPr>
          <p:cNvPr id="13" name="그림 12">
            <a:extLst>
              <a:ext uri="{FF2B5EF4-FFF2-40B4-BE49-F238E27FC236}">
                <a16:creationId xmlns:a16="http://schemas.microsoft.com/office/drawing/2014/main" id="{350F40C5-54A2-41EB-9315-F1CEC0439D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83520" y="6345030"/>
            <a:ext cx="1696720" cy="476378"/>
          </a:xfrm>
          <a:prstGeom prst="rect">
            <a:avLst/>
          </a:prstGeom>
        </p:spPr>
      </p:pic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8BDF8A64-8E50-43A6-A662-0846A53447D5}"/>
              </a:ext>
            </a:extLst>
          </p:cNvPr>
          <p:cNvCxnSpPr>
            <a:cxnSpLocks/>
          </p:cNvCxnSpPr>
          <p:nvPr/>
        </p:nvCxnSpPr>
        <p:spPr>
          <a:xfrm flipH="1" flipV="1">
            <a:off x="3901190" y="2350037"/>
            <a:ext cx="512277" cy="14022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462AA3C1-247A-4CF5-8B29-71A9E991B14C}"/>
              </a:ext>
            </a:extLst>
          </p:cNvPr>
          <p:cNvGrpSpPr/>
          <p:nvPr/>
        </p:nvGrpSpPr>
        <p:grpSpPr>
          <a:xfrm>
            <a:off x="4371811" y="2265046"/>
            <a:ext cx="2396810" cy="553998"/>
            <a:chOff x="5538796" y="3244334"/>
            <a:chExt cx="2396810" cy="553998"/>
          </a:xfrm>
        </p:grpSpPr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50A9B4BE-84A9-4F32-A990-E82BDF522E51}"/>
                </a:ext>
              </a:extLst>
            </p:cNvPr>
            <p:cNvSpPr/>
            <p:nvPr/>
          </p:nvSpPr>
          <p:spPr>
            <a:xfrm>
              <a:off x="5538796" y="3244334"/>
              <a:ext cx="2396810" cy="55399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500" dirty="0"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rPr>
                <a:t>이전 단계의            에 대한</a:t>
              </a:r>
              <a:endParaRPr lang="en-US" altLang="ko-KR" sz="15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endParaRPr>
            </a:p>
            <a:p>
              <a:r>
                <a:rPr lang="ko-KR" altLang="en-US" sz="1500" dirty="0"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rPr>
                <a:t>사후 분포로부터 유도</a:t>
              </a:r>
              <a:endParaRPr lang="ko-KR" altLang="en-US" sz="1500" dirty="0"/>
            </a:p>
          </p:txBody>
        </p:sp>
        <p:pic>
          <p:nvPicPr>
            <p:cNvPr id="43" name="그림 42">
              <a:extLst>
                <a:ext uri="{FF2B5EF4-FFF2-40B4-BE49-F238E27FC236}">
                  <a16:creationId xmlns:a16="http://schemas.microsoft.com/office/drawing/2014/main" id="{B91F26F3-6E37-48D0-8646-C8AF7213B3D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14479"/>
            <a:stretch/>
          </p:blipFill>
          <p:spPr>
            <a:xfrm>
              <a:off x="6672630" y="3275110"/>
              <a:ext cx="519896" cy="202100"/>
            </a:xfrm>
            <a:prstGeom prst="rect">
              <a:avLst/>
            </a:prstGeom>
          </p:spPr>
        </p:pic>
      </p:grpSp>
      <p:pic>
        <p:nvPicPr>
          <p:cNvPr id="45" name="그림 44">
            <a:extLst>
              <a:ext uri="{FF2B5EF4-FFF2-40B4-BE49-F238E27FC236}">
                <a16:creationId xmlns:a16="http://schemas.microsoft.com/office/drawing/2014/main" id="{2B1B3852-EEEF-4A2E-8170-85FB39BB44A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96439" y="3396871"/>
            <a:ext cx="1202293" cy="234503"/>
          </a:xfrm>
          <a:prstGeom prst="rect">
            <a:avLst/>
          </a:prstGeom>
        </p:spPr>
      </p:pic>
      <p:pic>
        <p:nvPicPr>
          <p:cNvPr id="46" name="그림 45">
            <a:extLst>
              <a:ext uri="{FF2B5EF4-FFF2-40B4-BE49-F238E27FC236}">
                <a16:creationId xmlns:a16="http://schemas.microsoft.com/office/drawing/2014/main" id="{0A447F4F-9C2A-4F26-BE05-C08155B94C0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96439" y="3734613"/>
            <a:ext cx="1131570" cy="342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287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75"/>
    </mc:Choice>
    <mc:Fallback>
      <p:transition spd="slow" advTm="1175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A2B4B9D-13F2-9744-9A95-6CBB6103ADD5}"/>
              </a:ext>
            </a:extLst>
          </p:cNvPr>
          <p:cNvSpPr/>
          <p:nvPr/>
        </p:nvSpPr>
        <p:spPr bwMode="auto">
          <a:xfrm>
            <a:off x="395288" y="319088"/>
            <a:ext cx="98425" cy="879475"/>
          </a:xfrm>
          <a:prstGeom prst="rect">
            <a:avLst/>
          </a:prstGeom>
          <a:solidFill>
            <a:srgbClr val="D242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0FEF56D-F23C-D545-A3AE-7820AA0DD93F}"/>
              </a:ext>
            </a:extLst>
          </p:cNvPr>
          <p:cNvSpPr/>
          <p:nvPr/>
        </p:nvSpPr>
        <p:spPr>
          <a:xfrm>
            <a:off x="493712" y="319088"/>
            <a:ext cx="11120771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ko-KR" altLang="en-US" sz="3000" b="1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문제 상황</a:t>
            </a:r>
            <a:r>
              <a:rPr kumimoji="1" lang="en-US" altLang="ko-KR" sz="3000" b="1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: </a:t>
            </a:r>
            <a:r>
              <a:rPr kumimoji="1" lang="ko-KR" altLang="en-US" sz="3000" b="1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압정</a:t>
            </a:r>
            <a:endParaRPr lang="ko-KR" altLang="en-US" sz="3000" b="1" dirty="0">
              <a:latin typeface="경기천년제목 Light" panose="02020403020101020101" pitchFamily="18" charset="-127"/>
              <a:ea typeface="경기천년제목 Light" panose="02020403020101020101" pitchFamily="18" charset="-127"/>
              <a:cs typeface="Calibri" panose="020F0502020204030204" pitchFamily="34" charset="0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A67AA868-B525-47E5-B29B-BE8B75F15E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3520" y="6345030"/>
            <a:ext cx="1696720" cy="476378"/>
          </a:xfrm>
          <a:prstGeom prst="rect">
            <a:avLst/>
          </a:prstGeom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8DF5EAC1-4D75-464D-832B-544E11DD3E83}"/>
              </a:ext>
            </a:extLst>
          </p:cNvPr>
          <p:cNvGrpSpPr/>
          <p:nvPr/>
        </p:nvGrpSpPr>
        <p:grpSpPr>
          <a:xfrm>
            <a:off x="3010327" y="1794197"/>
            <a:ext cx="5762714" cy="2160000"/>
            <a:chOff x="1013576" y="1556553"/>
            <a:chExt cx="5762714" cy="2160000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83BA0D0A-E2AB-4ED5-A6AC-3CFCC99FAE6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13576" y="1556553"/>
              <a:ext cx="2884448" cy="2160000"/>
            </a:xfrm>
            <a:prstGeom prst="rect">
              <a:avLst/>
            </a:prstGeom>
            <a:ln w="38100">
              <a:solidFill>
                <a:srgbClr val="C00000"/>
              </a:solidFill>
            </a:ln>
          </p:spPr>
        </p:pic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140CADCE-E572-4872-8A75-C391969153F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891842" y="1556553"/>
              <a:ext cx="2884448" cy="2160000"/>
            </a:xfrm>
            <a:prstGeom prst="rect">
              <a:avLst/>
            </a:prstGeom>
            <a:ln w="38100">
              <a:solidFill>
                <a:srgbClr val="C00000"/>
              </a:solidFill>
            </a:ln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240A7D4C-FC31-4538-9CC7-D1CCE8C1E1D4}"/>
              </a:ext>
            </a:extLst>
          </p:cNvPr>
          <p:cNvSpPr txBox="1"/>
          <p:nvPr/>
        </p:nvSpPr>
        <p:spPr>
          <a:xfrm>
            <a:off x="3621160" y="4413643"/>
            <a:ext cx="45348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buFont typeface="Wingdings" panose="05000000000000000000" pitchFamily="2" charset="2"/>
              <a:buChar char="§"/>
              <a:defRPr/>
            </a:pPr>
            <a:r>
              <a:rPr kumimoji="0" lang="ko-KR" altLang="en-US" sz="24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압정을 던져서 </a:t>
            </a:r>
            <a:r>
              <a:rPr kumimoji="1" lang="ko-KR" altLang="en-US" sz="24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⋋가 나올 확률</a:t>
            </a:r>
            <a:r>
              <a:rPr kumimoji="1" lang="en-US" altLang="ko-KR" sz="24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?</a:t>
            </a:r>
            <a:endParaRPr kumimoji="0" lang="en-US" altLang="ko-KR" sz="24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고딕OTF" panose="020D0604000000000000" pitchFamily="34" charset="-127"/>
              <a:ea typeface="나눔고딕OTF" panose="020D0604000000000000" pitchFamily="34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9276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84"/>
    </mc:Choice>
    <mc:Fallback xmlns="">
      <p:transition spd="slow" advTm="2284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A2B4B9D-13F2-9744-9A95-6CBB6103ADD5}"/>
              </a:ext>
            </a:extLst>
          </p:cNvPr>
          <p:cNvSpPr/>
          <p:nvPr/>
        </p:nvSpPr>
        <p:spPr bwMode="auto">
          <a:xfrm>
            <a:off x="395288" y="319088"/>
            <a:ext cx="98425" cy="879475"/>
          </a:xfrm>
          <a:prstGeom prst="rect">
            <a:avLst/>
          </a:prstGeom>
          <a:solidFill>
            <a:srgbClr val="D242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0FEF56D-F23C-D545-A3AE-7820AA0DD93F}"/>
              </a:ext>
            </a:extLst>
          </p:cNvPr>
          <p:cNvSpPr/>
          <p:nvPr/>
        </p:nvSpPr>
        <p:spPr>
          <a:xfrm>
            <a:off x="493712" y="319088"/>
            <a:ext cx="11120771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ko-KR" altLang="en-US" sz="3000" b="1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문제 상황</a:t>
            </a:r>
            <a:r>
              <a:rPr kumimoji="1" lang="en-US" altLang="ko-KR" sz="3000" b="1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: </a:t>
            </a:r>
            <a:r>
              <a:rPr kumimoji="1" lang="ko-KR" altLang="en-US" sz="3000" b="1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압정</a:t>
            </a:r>
            <a:endParaRPr lang="ko-KR" altLang="en-US" sz="3000" b="1" dirty="0">
              <a:latin typeface="경기천년제목 Light" panose="02020403020101020101" pitchFamily="18" charset="-127"/>
              <a:ea typeface="경기천년제목 Light" panose="02020403020101020101" pitchFamily="18" charset="-127"/>
              <a:cs typeface="Calibri" panose="020F0502020204030204" pitchFamily="34" charset="0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A67AA868-B525-47E5-B29B-BE8B75F15E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3520" y="6345030"/>
            <a:ext cx="1696720" cy="47637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73086D9-806B-44DA-895D-1D8A8C5034BB}"/>
              </a:ext>
            </a:extLst>
          </p:cNvPr>
          <p:cNvSpPr txBox="1"/>
          <p:nvPr/>
        </p:nvSpPr>
        <p:spPr>
          <a:xfrm>
            <a:off x="5087756" y="2902096"/>
            <a:ext cx="6808775" cy="11500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2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압정 </a:t>
            </a:r>
            <a:r>
              <a:rPr lang="en-US" altLang="ko-KR" sz="22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10</a:t>
            </a:r>
            <a:r>
              <a:rPr lang="ko-KR" altLang="en-US" sz="22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개를 던져 </a:t>
            </a:r>
            <a:r>
              <a:rPr lang="en-US" altLang="ko-KR" sz="2200" b="1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7</a:t>
            </a:r>
            <a:r>
              <a:rPr lang="ko-KR" altLang="en-US" sz="2200" b="1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개의 ⋋</a:t>
            </a:r>
            <a:r>
              <a:rPr lang="ko-KR" altLang="en-US" sz="22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와 </a:t>
            </a:r>
            <a:r>
              <a:rPr lang="en-US" altLang="ko-KR" sz="2200" b="1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3</a:t>
            </a:r>
            <a:r>
              <a:rPr lang="ko-KR" altLang="en-US" sz="2200" b="1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개의 </a:t>
            </a:r>
            <a:r>
              <a:rPr lang="ko-KR" altLang="en-US" sz="2200" b="1" dirty="0"/>
              <a:t>⊥</a:t>
            </a:r>
            <a:r>
              <a:rPr lang="ko-KR" altLang="en-US" sz="2200" dirty="0"/>
              <a:t>를 얻었을 때</a:t>
            </a:r>
            <a:r>
              <a:rPr lang="en-US" altLang="ko-KR" sz="2200" dirty="0"/>
              <a:t>,</a:t>
            </a:r>
            <a:r>
              <a:rPr lang="ko-KR" altLang="en-US" sz="24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 </a:t>
            </a:r>
            <a:endParaRPr lang="en-US" altLang="ko-KR" sz="2400" dirty="0">
              <a:latin typeface="나눔고딕OTF" panose="020D0604000000000000" pitchFamily="34" charset="-127"/>
              <a:ea typeface="나눔고딕OTF" panose="020D0604000000000000" pitchFamily="34" charset="-127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     </a:t>
            </a:r>
            <a:r>
              <a:rPr lang="ko-KR" altLang="en-US" sz="2400" b="1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⋋</a:t>
            </a:r>
            <a:r>
              <a:rPr lang="ko-KR" altLang="en-US" sz="2200" b="1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 의 확률</a:t>
            </a:r>
            <a:r>
              <a:rPr lang="ko-KR" altLang="en-US" sz="22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에 대해 어떤 결론을 내릴 수 있는가</a:t>
            </a:r>
            <a:r>
              <a:rPr lang="en-US" altLang="ko-KR" sz="22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?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60BDA41-9920-4FC9-95DA-1CC53F5B63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1467" y="1853966"/>
            <a:ext cx="3867938" cy="2896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350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84"/>
    </mc:Choice>
    <mc:Fallback xmlns="">
      <p:transition spd="slow" advTm="2284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A2B4B9D-13F2-9744-9A95-6CBB6103ADD5}"/>
              </a:ext>
            </a:extLst>
          </p:cNvPr>
          <p:cNvSpPr/>
          <p:nvPr/>
        </p:nvSpPr>
        <p:spPr bwMode="auto">
          <a:xfrm>
            <a:off x="395288" y="319088"/>
            <a:ext cx="98425" cy="879475"/>
          </a:xfrm>
          <a:prstGeom prst="rect">
            <a:avLst/>
          </a:prstGeom>
          <a:solidFill>
            <a:srgbClr val="D242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0FEF56D-F23C-D545-A3AE-7820AA0DD93F}"/>
              </a:ext>
            </a:extLst>
          </p:cNvPr>
          <p:cNvSpPr/>
          <p:nvPr/>
        </p:nvSpPr>
        <p:spPr>
          <a:xfrm>
            <a:off x="493712" y="319088"/>
            <a:ext cx="11120771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ko-KR" altLang="en-US" sz="3000" b="1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문제 상황</a:t>
            </a:r>
            <a:r>
              <a:rPr kumimoji="1" lang="en-US" altLang="ko-KR" sz="3000" b="1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: </a:t>
            </a:r>
            <a:r>
              <a:rPr kumimoji="1" lang="ko-KR" altLang="en-US" sz="3000" b="1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압정</a:t>
            </a:r>
            <a:endParaRPr lang="ko-KR" altLang="en-US" sz="3000" b="1" dirty="0">
              <a:latin typeface="경기천년제목 Light" panose="02020403020101020101" pitchFamily="18" charset="-127"/>
              <a:ea typeface="경기천년제목 Light" panose="02020403020101020101" pitchFamily="18" charset="-127"/>
              <a:cs typeface="Calibri" panose="020F0502020204030204" pitchFamily="34" charset="0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A67AA868-B525-47E5-B29B-BE8B75F15E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3520" y="6345030"/>
            <a:ext cx="1696720" cy="47637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7F2C519-72EE-416B-B99A-C8EA6B3ABDAD}"/>
              </a:ext>
            </a:extLst>
          </p:cNvPr>
          <p:cNvSpPr txBox="1"/>
          <p:nvPr/>
        </p:nvSpPr>
        <p:spPr>
          <a:xfrm>
            <a:off x="3828567" y="4055064"/>
            <a:ext cx="4534866" cy="21736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lnSpc>
                <a:spcPct val="150000"/>
              </a:lnSpc>
              <a:buFont typeface="Wingdings" panose="05000000000000000000" pitchFamily="2" charset="2"/>
              <a:buChar char="§"/>
              <a:defRPr/>
            </a:pPr>
            <a:r>
              <a:rPr lang="ko-KR" altLang="en-US" sz="2200" b="1" dirty="0" err="1">
                <a:solidFill>
                  <a:schemeClr val="accent2"/>
                </a:solidFill>
                <a:latin typeface="CMMI10"/>
              </a:rPr>
              <a:t>모수</a:t>
            </a:r>
            <a:r>
              <a:rPr lang="ko-KR" altLang="en-US" sz="2200" b="1" dirty="0">
                <a:solidFill>
                  <a:schemeClr val="accent2"/>
                </a:solidFill>
                <a:latin typeface="CMMI10"/>
              </a:rPr>
              <a:t> </a:t>
            </a:r>
            <a:r>
              <a:rPr lang="el-GR" altLang="ko-KR" sz="2200" b="1" dirty="0">
                <a:solidFill>
                  <a:schemeClr val="accent2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θ</a:t>
            </a:r>
            <a:r>
              <a:rPr lang="en-US" altLang="ko-KR" sz="2200" dirty="0">
                <a:solidFill>
                  <a:schemeClr val="accent2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US" altLang="ko-KR" sz="2200" dirty="0">
                <a:latin typeface="CMMI10"/>
              </a:rPr>
              <a:t>: </a:t>
            </a:r>
            <a:r>
              <a:rPr lang="ko-KR" altLang="en-US" sz="24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⋋</a:t>
            </a:r>
            <a:r>
              <a:rPr lang="ko-KR" altLang="en-US" sz="22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의 확률</a:t>
            </a:r>
            <a:endParaRPr lang="en-US" altLang="ko-KR" sz="2200" dirty="0">
              <a:latin typeface="나눔고딕OTF" panose="020D0604000000000000" pitchFamily="34" charset="-127"/>
              <a:ea typeface="나눔고딕OTF" panose="020D0604000000000000" pitchFamily="34" charset="-127"/>
              <a:cs typeface="Calibri" panose="020F0502020204030204" pitchFamily="34" charset="0"/>
            </a:endParaRPr>
          </a:p>
          <a:p>
            <a:pPr marL="342900" lvl="0" indent="-342900">
              <a:lnSpc>
                <a:spcPct val="150000"/>
              </a:lnSpc>
              <a:buFont typeface="Wingdings" panose="05000000000000000000" pitchFamily="2" charset="2"/>
              <a:buChar char="§"/>
              <a:defRPr/>
            </a:pPr>
            <a:r>
              <a:rPr lang="ko-KR" altLang="en-US" sz="2200" b="1" dirty="0">
                <a:solidFill>
                  <a:schemeClr val="accent2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데이터 </a:t>
            </a:r>
            <a:r>
              <a:rPr lang="en-US" altLang="ko-KR" sz="2200" b="1" dirty="0">
                <a:solidFill>
                  <a:schemeClr val="accent2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Calibri" panose="020F0502020204030204" pitchFamily="34" charset="0"/>
              </a:rPr>
              <a:t>y</a:t>
            </a:r>
            <a:r>
              <a:rPr lang="en-US" altLang="ko-KR" sz="2200" dirty="0">
                <a:solidFill>
                  <a:schemeClr val="accent2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Calibri" panose="020F0502020204030204" pitchFamily="34" charset="0"/>
              </a:rPr>
              <a:t> </a:t>
            </a:r>
            <a:r>
              <a:rPr lang="en-US" altLang="ko-KR" sz="22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: </a:t>
            </a:r>
            <a:r>
              <a:rPr lang="ko-KR" altLang="en-US" sz="24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⋋</a:t>
            </a:r>
            <a:r>
              <a:rPr lang="ko-KR" altLang="en-US" sz="22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의 횟수</a:t>
            </a:r>
            <a:endParaRPr lang="en-US" altLang="ko-KR" sz="2200" dirty="0">
              <a:solidFill>
                <a:prstClr val="black"/>
              </a:solidFill>
              <a:latin typeface="나눔고딕OTF" panose="020D0604000000000000" pitchFamily="34" charset="-127"/>
              <a:ea typeface="나눔고딕OTF" panose="020D0604000000000000" pitchFamily="34" charset="-127"/>
              <a:cs typeface="Calibri" panose="020F0502020204030204" pitchFamily="34" charset="0"/>
            </a:endParaRPr>
          </a:p>
          <a:p>
            <a:pPr marL="342900" lvl="0" indent="-342900">
              <a:lnSpc>
                <a:spcPct val="150000"/>
              </a:lnSpc>
              <a:buFont typeface="Wingdings" panose="05000000000000000000" pitchFamily="2" charset="2"/>
              <a:buChar char="§"/>
              <a:defRPr/>
            </a:pPr>
            <a:r>
              <a:rPr lang="en-US" altLang="ko-KR" sz="2200" dirty="0">
                <a:latin typeface="Cambria Math" panose="02040503050406030204" pitchFamily="18" charset="0"/>
                <a:ea typeface="Cambria Math" panose="02040503050406030204" pitchFamily="18" charset="0"/>
                <a:cs typeface="Calibri" panose="020F0502020204030204" pitchFamily="34" charset="0"/>
              </a:rPr>
              <a:t>y=7</a:t>
            </a:r>
            <a:r>
              <a:rPr lang="en-US" altLang="ko-KR" sz="22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 </a:t>
            </a:r>
            <a:r>
              <a:rPr lang="ko-KR" altLang="en-US" sz="22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일 때 </a:t>
            </a:r>
            <a:r>
              <a:rPr lang="el-GR" altLang="ko-KR" sz="2200" dirty="0">
                <a:latin typeface="Cambria Math" panose="02040503050406030204" pitchFamily="18" charset="0"/>
                <a:ea typeface="Cambria Math" panose="02040503050406030204" pitchFamily="18" charset="0"/>
              </a:rPr>
              <a:t>θ</a:t>
            </a:r>
            <a:r>
              <a:rPr lang="ko-KR" altLang="en-US" sz="2200" dirty="0">
                <a:latin typeface="CMMI10"/>
              </a:rPr>
              <a:t>에 대한 추론</a:t>
            </a:r>
            <a:r>
              <a:rPr lang="en-US" altLang="ko-KR" sz="2200" dirty="0">
                <a:latin typeface="CMMI10"/>
              </a:rPr>
              <a:t>?</a:t>
            </a:r>
          </a:p>
          <a:p>
            <a:pPr marL="342900" lvl="0" indent="-342900">
              <a:lnSpc>
                <a:spcPct val="150000"/>
              </a:lnSpc>
              <a:buFont typeface="Wingdings" panose="05000000000000000000" pitchFamily="2" charset="2"/>
              <a:buChar char="§"/>
              <a:defRPr/>
            </a:pPr>
            <a:r>
              <a:rPr lang="ko-KR" altLang="en-US" sz="2200" dirty="0">
                <a:latin typeface="CMMI10"/>
                <a:ea typeface="나눔고딕OTF" panose="020D0604000000000000" pitchFamily="34" charset="-127"/>
                <a:cs typeface="Calibri" panose="020F0502020204030204" pitchFamily="34" charset="0"/>
              </a:rPr>
              <a:t>시행 횟수</a:t>
            </a:r>
            <a:r>
              <a:rPr lang="en-US" altLang="ko-KR" sz="2200" dirty="0">
                <a:latin typeface="CMMI10"/>
                <a:ea typeface="나눔고딕OTF" panose="020D0604000000000000" pitchFamily="34" charset="-127"/>
                <a:cs typeface="Calibri" panose="020F0502020204030204" pitchFamily="34" charset="0"/>
              </a:rPr>
              <a:t> N</a:t>
            </a:r>
            <a:r>
              <a:rPr lang="ko-KR" altLang="en-US" sz="2200" dirty="0">
                <a:latin typeface="CMMI10"/>
                <a:ea typeface="나눔고딕OTF" panose="020D0604000000000000" pitchFamily="34" charset="-127"/>
                <a:cs typeface="Calibri" panose="020F0502020204030204" pitchFamily="34" charset="0"/>
              </a:rPr>
              <a:t>을 </a:t>
            </a:r>
            <a:r>
              <a:rPr lang="en-US" altLang="ko-KR" sz="2200" dirty="0">
                <a:latin typeface="CMMI10"/>
                <a:ea typeface="나눔고딕OTF" panose="020D0604000000000000" pitchFamily="34" charset="-127"/>
                <a:cs typeface="Calibri" panose="020F0502020204030204" pitchFamily="34" charset="0"/>
              </a:rPr>
              <a:t>100</a:t>
            </a:r>
            <a:r>
              <a:rPr lang="ko-KR" altLang="en-US" sz="2200" dirty="0">
                <a:latin typeface="CMMI10"/>
                <a:ea typeface="나눔고딕OTF" panose="020D0604000000000000" pitchFamily="34" charset="-127"/>
                <a:cs typeface="Calibri" panose="020F0502020204030204" pitchFamily="34" charset="0"/>
              </a:rPr>
              <a:t>으로 늘린다면</a:t>
            </a:r>
            <a:r>
              <a:rPr lang="en-US" altLang="ko-KR" sz="2200" dirty="0">
                <a:latin typeface="CMMI10"/>
                <a:ea typeface="나눔고딕OTF" panose="020D0604000000000000" pitchFamily="34" charset="-127"/>
                <a:cs typeface="Calibri" panose="020F0502020204030204" pitchFamily="34" charset="0"/>
              </a:rPr>
              <a:t>?</a:t>
            </a:r>
            <a:endParaRPr lang="en-US" altLang="ko-KR" sz="2200" dirty="0">
              <a:latin typeface="나눔고딕OTF" panose="020D0604000000000000" pitchFamily="34" charset="-127"/>
              <a:ea typeface="나눔고딕OTF" panose="020D0604000000000000" pitchFamily="34" charset="-127"/>
              <a:cs typeface="Calibri" panose="020F0502020204030204" pitchFamily="34" charset="0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3F8F9988-86E2-4D46-8D1F-CAC542D6DBCD}"/>
              </a:ext>
            </a:extLst>
          </p:cNvPr>
          <p:cNvGrpSpPr/>
          <p:nvPr/>
        </p:nvGrpSpPr>
        <p:grpSpPr>
          <a:xfrm>
            <a:off x="3519705" y="1325974"/>
            <a:ext cx="5179387" cy="2358646"/>
            <a:chOff x="1013576" y="1556553"/>
            <a:chExt cx="5762714" cy="2160000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BB6C9B79-7EC5-4DE9-91C6-82F06166E1D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13576" y="1556553"/>
              <a:ext cx="2884448" cy="2160000"/>
            </a:xfrm>
            <a:prstGeom prst="rect">
              <a:avLst/>
            </a:prstGeom>
            <a:ln w="38100">
              <a:solidFill>
                <a:srgbClr val="C00000"/>
              </a:solidFill>
            </a:ln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299AF8E7-0195-4175-A6D0-02461515B77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891842" y="1556553"/>
              <a:ext cx="2884448" cy="2160000"/>
            </a:xfrm>
            <a:prstGeom prst="rect">
              <a:avLst/>
            </a:prstGeom>
            <a:ln w="38100">
              <a:solidFill>
                <a:srgbClr val="C00000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1849221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84"/>
    </mc:Choice>
    <mc:Fallback xmlns="">
      <p:transition spd="slow" advTm="2284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A2B4B9D-13F2-9744-9A95-6CBB6103ADD5}"/>
              </a:ext>
            </a:extLst>
          </p:cNvPr>
          <p:cNvSpPr/>
          <p:nvPr/>
        </p:nvSpPr>
        <p:spPr bwMode="auto">
          <a:xfrm>
            <a:off x="395288" y="319088"/>
            <a:ext cx="98425" cy="879475"/>
          </a:xfrm>
          <a:prstGeom prst="rect">
            <a:avLst/>
          </a:prstGeom>
          <a:solidFill>
            <a:srgbClr val="D242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A67AA868-B525-47E5-B29B-BE8B75F15E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3520" y="6345030"/>
            <a:ext cx="1696720" cy="476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911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84"/>
    </mc:Choice>
    <mc:Fallback xmlns="">
      <p:transition spd="slow" advTm="2284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A2B4B9D-13F2-9744-9A95-6CBB6103ADD5}"/>
              </a:ext>
            </a:extLst>
          </p:cNvPr>
          <p:cNvSpPr/>
          <p:nvPr/>
        </p:nvSpPr>
        <p:spPr bwMode="auto">
          <a:xfrm>
            <a:off x="395288" y="319088"/>
            <a:ext cx="98425" cy="879475"/>
          </a:xfrm>
          <a:prstGeom prst="rect">
            <a:avLst/>
          </a:prstGeom>
          <a:solidFill>
            <a:srgbClr val="D242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0FEF56D-F23C-D545-A3AE-7820AA0DD93F}"/>
              </a:ext>
            </a:extLst>
          </p:cNvPr>
          <p:cNvSpPr/>
          <p:nvPr/>
        </p:nvSpPr>
        <p:spPr>
          <a:xfrm>
            <a:off x="493712" y="319088"/>
            <a:ext cx="11120771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ko-KR" altLang="en-US" sz="3000" b="1" dirty="0" err="1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베이즈</a:t>
            </a:r>
            <a:r>
              <a:rPr kumimoji="1" lang="ko-KR" altLang="en-US" sz="3000" b="1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 정리</a:t>
            </a:r>
            <a:endParaRPr lang="ko-KR" altLang="en-US" sz="3000" dirty="0">
              <a:latin typeface="경기천년제목 Light" panose="02020403020101020101" pitchFamily="18" charset="-127"/>
              <a:ea typeface="경기천년제목 Light" panose="02020403020101020101" pitchFamily="18" charset="-127"/>
              <a:cs typeface="Calibri" panose="020F050202020403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75071" y="1616761"/>
            <a:ext cx="9293720" cy="30932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200" b="1" dirty="0">
                <a:latin typeface="Cambria Math" panose="02040503050406030204" pitchFamily="18" charset="0"/>
                <a:ea typeface="Cambria Math" panose="02040503050406030204" pitchFamily="18" charset="0"/>
                <a:cs typeface="Calibri" panose="020F0502020204030204" pitchFamily="34" charset="0"/>
              </a:rPr>
              <a:t>π(</a:t>
            </a:r>
            <a:r>
              <a:rPr lang="en-US" altLang="ko-KR" sz="2200" b="1" dirty="0" err="1">
                <a:latin typeface="Cambria Math" panose="02040503050406030204" pitchFamily="18" charset="0"/>
                <a:ea typeface="Cambria Math" panose="02040503050406030204" pitchFamily="18" charset="0"/>
                <a:cs typeface="Calibri" panose="020F0502020204030204" pitchFamily="34" charset="0"/>
              </a:rPr>
              <a:t>θ|y</a:t>
            </a:r>
            <a:r>
              <a:rPr lang="en-US" altLang="ko-KR" sz="2200" b="1" dirty="0">
                <a:latin typeface="Cambria Math" panose="02040503050406030204" pitchFamily="18" charset="0"/>
                <a:ea typeface="Cambria Math" panose="02040503050406030204" pitchFamily="18" charset="0"/>
                <a:cs typeface="Calibri" panose="020F0502020204030204" pitchFamily="34" charset="0"/>
              </a:rPr>
              <a:t>) ∝ π(θ)p(</a:t>
            </a:r>
            <a:r>
              <a:rPr lang="en-US" altLang="ko-KR" sz="2200" b="1" dirty="0" err="1">
                <a:latin typeface="Cambria Math" panose="02040503050406030204" pitchFamily="18" charset="0"/>
                <a:ea typeface="Cambria Math" panose="02040503050406030204" pitchFamily="18" charset="0"/>
                <a:cs typeface="Calibri" panose="020F0502020204030204" pitchFamily="34" charset="0"/>
              </a:rPr>
              <a:t>y|θ</a:t>
            </a:r>
            <a:r>
              <a:rPr lang="en-US" altLang="ko-KR" sz="2200" b="1" dirty="0">
                <a:latin typeface="Cambria Math" panose="02040503050406030204" pitchFamily="18" charset="0"/>
                <a:ea typeface="Cambria Math" panose="02040503050406030204" pitchFamily="18" charset="0"/>
                <a:cs typeface="Calibri" panose="020F0502020204030204" pitchFamily="34" charset="0"/>
              </a:rPr>
              <a:t>)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2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사후분포 ∝ 사전분포 </a:t>
            </a:r>
            <a:r>
              <a:rPr lang="en-US" altLang="ko-KR" sz="22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× </a:t>
            </a:r>
            <a:r>
              <a:rPr lang="ko-KR" altLang="en-US" sz="22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가능도</a:t>
            </a:r>
            <a:endParaRPr lang="en-US" altLang="ko-KR" sz="2200" dirty="0">
              <a:latin typeface="나눔고딕OTF" panose="020D0604000000000000" pitchFamily="34" charset="-127"/>
              <a:ea typeface="나눔고딕OTF" panose="020D0604000000000000" pitchFamily="34" charset="-127"/>
              <a:cs typeface="Calibri" panose="020F0502020204030204" pitchFamily="34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2200" dirty="0">
              <a:latin typeface="나눔고딕OTF" panose="020D0604000000000000" pitchFamily="34" charset="-127"/>
              <a:ea typeface="나눔고딕OTF" panose="020D0604000000000000" pitchFamily="34" charset="-127"/>
              <a:cs typeface="Calibri" panose="020F0502020204030204" pitchFamily="34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2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사전분포 </a:t>
            </a:r>
            <a:r>
              <a:rPr lang="en-US" altLang="ko-KR" sz="2200" dirty="0">
                <a:latin typeface="Cambria Math" panose="02040503050406030204" pitchFamily="18" charset="0"/>
                <a:ea typeface="Cambria Math" panose="02040503050406030204" pitchFamily="18" charset="0"/>
                <a:cs typeface="Calibri" panose="020F0502020204030204" pitchFamily="34" charset="0"/>
              </a:rPr>
              <a:t>: θ ∼ Uniform(0, 1)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2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가능도 </a:t>
            </a:r>
            <a:r>
              <a:rPr lang="en-US" altLang="ko-KR" sz="22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: </a:t>
            </a:r>
            <a:r>
              <a:rPr lang="en-US" altLang="ko-KR" sz="2200" dirty="0" err="1">
                <a:latin typeface="Cambria Math" panose="02040503050406030204" pitchFamily="18" charset="0"/>
                <a:ea typeface="Cambria Math" panose="02040503050406030204" pitchFamily="18" charset="0"/>
                <a:cs typeface="Calibri" panose="020F0502020204030204" pitchFamily="34" charset="0"/>
              </a:rPr>
              <a:t>y|θ</a:t>
            </a:r>
            <a:r>
              <a:rPr lang="en-US" altLang="ko-KR" sz="2200" dirty="0">
                <a:latin typeface="Cambria Math" panose="02040503050406030204" pitchFamily="18" charset="0"/>
                <a:ea typeface="Cambria Math" panose="02040503050406030204" pitchFamily="18" charset="0"/>
                <a:cs typeface="Calibri" panose="020F0502020204030204" pitchFamily="34" charset="0"/>
              </a:rPr>
              <a:t> ∼ Binomial(n, θ)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2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사후분포 </a:t>
            </a:r>
            <a:r>
              <a:rPr lang="en-US" altLang="ko-KR" sz="22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: </a:t>
            </a:r>
            <a:r>
              <a:rPr lang="el-GR" altLang="ko-KR" sz="2200" dirty="0">
                <a:latin typeface="Cambria Math" panose="02040503050406030204" pitchFamily="18" charset="0"/>
                <a:ea typeface="Cambria Math" panose="02040503050406030204" pitchFamily="18" charset="0"/>
                <a:cs typeface="Calibri" panose="020F0502020204030204" pitchFamily="34" charset="0"/>
              </a:rPr>
              <a:t>θ|</a:t>
            </a:r>
            <a:r>
              <a:rPr lang="en-US" altLang="ko-KR" sz="2200" dirty="0">
                <a:latin typeface="Cambria Math" panose="02040503050406030204" pitchFamily="18" charset="0"/>
                <a:ea typeface="Cambria Math" panose="02040503050406030204" pitchFamily="18" charset="0"/>
                <a:cs typeface="Calibri" panose="020F0502020204030204" pitchFamily="34" charset="0"/>
              </a:rPr>
              <a:t>y ∼ Beta(y + 1, n − y + 1)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D38EC05-F156-4087-B035-D0841F1671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3520" y="6345030"/>
            <a:ext cx="1696720" cy="476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924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7"/>
    </mc:Choice>
    <mc:Fallback xmlns="">
      <p:transition spd="slow" advTm="657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A2B4B9D-13F2-9744-9A95-6CBB6103ADD5}"/>
              </a:ext>
            </a:extLst>
          </p:cNvPr>
          <p:cNvSpPr/>
          <p:nvPr/>
        </p:nvSpPr>
        <p:spPr bwMode="auto">
          <a:xfrm>
            <a:off x="395288" y="319088"/>
            <a:ext cx="98425" cy="879475"/>
          </a:xfrm>
          <a:prstGeom prst="rect">
            <a:avLst/>
          </a:prstGeom>
          <a:solidFill>
            <a:srgbClr val="D242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0FEF56D-F23C-D545-A3AE-7820AA0DD93F}"/>
              </a:ext>
            </a:extLst>
          </p:cNvPr>
          <p:cNvSpPr/>
          <p:nvPr/>
        </p:nvSpPr>
        <p:spPr>
          <a:xfrm>
            <a:off x="493712" y="319088"/>
            <a:ext cx="11120771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ko-KR" altLang="en-US" sz="3000" b="1" dirty="0" err="1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베이즈</a:t>
            </a:r>
            <a:r>
              <a:rPr kumimoji="1" lang="ko-KR" altLang="en-US" sz="3000" b="1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 </a:t>
            </a:r>
            <a:r>
              <a:rPr kumimoji="1" lang="ko-KR" altLang="en-US" sz="3000" b="1" dirty="0" err="1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추정량</a:t>
            </a:r>
            <a:endParaRPr lang="ko-KR" altLang="en-US" sz="3000" dirty="0">
              <a:latin typeface="경기천년제목 Light" panose="02020403020101020101" pitchFamily="18" charset="-127"/>
              <a:ea typeface="경기천년제목 Light" panose="02020403020101020101" pitchFamily="18" charset="-127"/>
              <a:cs typeface="Calibri" panose="020F050202020403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75071" y="1616761"/>
            <a:ext cx="9293720" cy="3033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2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사후분포의 </a:t>
            </a:r>
            <a:r>
              <a:rPr lang="ko-KR" altLang="en-US" sz="2200" b="1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평균</a:t>
            </a:r>
            <a:r>
              <a:rPr lang="en-US" altLang="ko-KR" sz="22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(Posterior mean)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200" dirty="0" err="1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최대사후분포추정량</a:t>
            </a:r>
            <a:r>
              <a:rPr lang="en-US" altLang="ko-KR" sz="22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(</a:t>
            </a:r>
            <a:r>
              <a:rPr lang="en-US" altLang="ko-KR" sz="2200" b="1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MAP</a:t>
            </a:r>
            <a:r>
              <a:rPr lang="en-US" altLang="ko-KR" sz="22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, Maximum a Posteriori)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2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사후분포의 </a:t>
            </a:r>
            <a:r>
              <a:rPr lang="ko-KR" altLang="en-US" sz="2200" b="1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중간값</a:t>
            </a:r>
            <a:r>
              <a:rPr lang="en-US" altLang="ko-KR" sz="22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(Posterior median)</a:t>
            </a:r>
            <a:endParaRPr lang="ko-KR" altLang="en-US" sz="2200" dirty="0">
              <a:latin typeface="나눔고딕OTF" panose="020D0604000000000000" pitchFamily="34" charset="-127"/>
              <a:ea typeface="나눔고딕OTF" panose="020D0604000000000000" pitchFamily="34" charset="-127"/>
              <a:cs typeface="Calibri" panose="020F0502020204030204" pitchFamily="34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2200" dirty="0">
              <a:latin typeface="나눔고딕OTF" panose="020D0604000000000000" pitchFamily="34" charset="-127"/>
              <a:ea typeface="나눔고딕OTF" panose="020D0604000000000000" pitchFamily="34" charset="-127"/>
              <a:cs typeface="Calibri" panose="020F0502020204030204" pitchFamily="34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200" b="1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베이지안 신뢰구간</a:t>
            </a:r>
            <a:r>
              <a:rPr lang="en-US" altLang="ko-KR" sz="22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(Credible Set),</a:t>
            </a:r>
            <a:r>
              <a:rPr lang="ko-KR" altLang="en-US" sz="22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 신용구간</a:t>
            </a:r>
            <a:r>
              <a:rPr lang="en-US" altLang="ko-KR" sz="22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(Credible interval)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Cambria Math" panose="02040503050406030204" pitchFamily="18" charset="0"/>
                <a:ea typeface="Cambria Math" panose="02040503050406030204" pitchFamily="18" charset="0"/>
                <a:cs typeface="Calibri" panose="020F0502020204030204" pitchFamily="34" charset="0"/>
              </a:rPr>
              <a:t>P[L &lt; </a:t>
            </a:r>
            <a:r>
              <a:rPr lang="el-GR" altLang="ko-KR" sz="2000" dirty="0">
                <a:latin typeface="Cambria Math" panose="02040503050406030204" pitchFamily="18" charset="0"/>
                <a:ea typeface="Cambria Math" panose="02040503050406030204" pitchFamily="18" charset="0"/>
                <a:cs typeface="Calibri" panose="020F0502020204030204" pitchFamily="34" charset="0"/>
              </a:rPr>
              <a:t>θ &lt; </a:t>
            </a:r>
            <a:r>
              <a:rPr lang="en-US" altLang="ko-KR" sz="2000" dirty="0" err="1">
                <a:latin typeface="Cambria Math" panose="02040503050406030204" pitchFamily="18" charset="0"/>
                <a:ea typeface="Cambria Math" panose="02040503050406030204" pitchFamily="18" charset="0"/>
                <a:cs typeface="Calibri" panose="020F0502020204030204" pitchFamily="34" charset="0"/>
              </a:rPr>
              <a:t>U|y</a:t>
            </a:r>
            <a:r>
              <a:rPr lang="en-US" altLang="ko-KR" sz="2000" dirty="0">
                <a:latin typeface="Cambria Math" panose="02040503050406030204" pitchFamily="18" charset="0"/>
                <a:ea typeface="Cambria Math" panose="02040503050406030204" pitchFamily="18" charset="0"/>
                <a:cs typeface="Calibri" panose="020F0502020204030204" pitchFamily="34" charset="0"/>
              </a:rPr>
              <a:t>] = 1 − </a:t>
            </a:r>
            <a:r>
              <a:rPr lang="el-GR" altLang="ko-KR" sz="2000" dirty="0">
                <a:latin typeface="Cambria Math" panose="02040503050406030204" pitchFamily="18" charset="0"/>
                <a:ea typeface="Cambria Math" panose="02040503050406030204" pitchFamily="18" charset="0"/>
                <a:cs typeface="Calibri" panose="020F0502020204030204" pitchFamily="34" charset="0"/>
              </a:rPr>
              <a:t>α</a:t>
            </a:r>
            <a:endParaRPr lang="en-US" altLang="ko-KR" sz="2000" dirty="0">
              <a:latin typeface="Cambria Math" panose="02040503050406030204" pitchFamily="18" charset="0"/>
              <a:ea typeface="Cambria Math" panose="02040503050406030204" pitchFamily="18" charset="0"/>
              <a:cs typeface="Calibri" panose="020F0502020204030204" pitchFamily="34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D38EC05-F156-4087-B035-D0841F1671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3520" y="6345030"/>
            <a:ext cx="1696720" cy="476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639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7"/>
    </mc:Choice>
    <mc:Fallback xmlns="">
      <p:transition spd="slow" advTm="657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A2B4B9D-13F2-9744-9A95-6CBB6103ADD5}"/>
              </a:ext>
            </a:extLst>
          </p:cNvPr>
          <p:cNvSpPr/>
          <p:nvPr/>
        </p:nvSpPr>
        <p:spPr bwMode="auto">
          <a:xfrm>
            <a:off x="395288" y="319088"/>
            <a:ext cx="98425" cy="879475"/>
          </a:xfrm>
          <a:prstGeom prst="rect">
            <a:avLst/>
          </a:prstGeom>
          <a:solidFill>
            <a:srgbClr val="D242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0FEF56D-F23C-D545-A3AE-7820AA0DD93F}"/>
              </a:ext>
            </a:extLst>
          </p:cNvPr>
          <p:cNvSpPr/>
          <p:nvPr/>
        </p:nvSpPr>
        <p:spPr>
          <a:xfrm>
            <a:off x="493712" y="319088"/>
            <a:ext cx="11120771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ko-KR" altLang="en-US" sz="3000" b="1" dirty="0" err="1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베이즈</a:t>
            </a:r>
            <a:r>
              <a:rPr kumimoji="1" lang="ko-KR" altLang="en-US" sz="3000" b="1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 정리</a:t>
            </a:r>
            <a:r>
              <a:rPr kumimoji="1" lang="en-US" altLang="ko-KR" sz="3000" b="1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 (Bayes’ Theorem)</a:t>
            </a:r>
            <a:endParaRPr lang="ko-KR" altLang="en-US" sz="3000" dirty="0">
              <a:latin typeface="경기천년제목 Light" panose="02020403020101020101" pitchFamily="18" charset="-127"/>
              <a:ea typeface="경기천년제목 Light" panose="02020403020101020101" pitchFamily="18" charset="-127"/>
              <a:cs typeface="Calibri" panose="020F0502020204030204" pitchFamily="34" charset="0"/>
            </a:endParaRPr>
          </a:p>
        </p:txBody>
      </p:sp>
      <p:grpSp>
        <p:nvGrpSpPr>
          <p:cNvPr id="2068" name="그룹 2067">
            <a:extLst>
              <a:ext uri="{FF2B5EF4-FFF2-40B4-BE49-F238E27FC236}">
                <a16:creationId xmlns:a16="http://schemas.microsoft.com/office/drawing/2014/main" id="{52283BE2-29B5-4773-B8C8-1687926B45AA}"/>
              </a:ext>
            </a:extLst>
          </p:cNvPr>
          <p:cNvGrpSpPr/>
          <p:nvPr/>
        </p:nvGrpSpPr>
        <p:grpSpPr>
          <a:xfrm>
            <a:off x="7192988" y="2412622"/>
            <a:ext cx="4367628" cy="836853"/>
            <a:chOff x="3853502" y="5740270"/>
            <a:chExt cx="4367628" cy="836853"/>
          </a:xfrm>
        </p:grpSpPr>
        <p:cxnSp>
          <p:nvCxnSpPr>
            <p:cNvPr id="2065" name="직선 화살표 연결선 2064">
              <a:extLst>
                <a:ext uri="{FF2B5EF4-FFF2-40B4-BE49-F238E27FC236}">
                  <a16:creationId xmlns:a16="http://schemas.microsoft.com/office/drawing/2014/main" id="{859FD4A0-ABF5-49E2-A340-76FC8C0EA972}"/>
                </a:ext>
              </a:extLst>
            </p:cNvPr>
            <p:cNvCxnSpPr>
              <a:cxnSpLocks/>
            </p:cNvCxnSpPr>
            <p:nvPr/>
          </p:nvCxnSpPr>
          <p:spPr>
            <a:xfrm>
              <a:off x="5325611" y="6146659"/>
              <a:ext cx="1423410" cy="0"/>
            </a:xfrm>
            <a:prstGeom prst="straightConnector1">
              <a:avLst/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1343FC01-A75D-4E27-8BCC-19564787A462}"/>
                </a:ext>
              </a:extLst>
            </p:cNvPr>
            <p:cNvSpPr txBox="1"/>
            <p:nvPr/>
          </p:nvSpPr>
          <p:spPr>
            <a:xfrm>
              <a:off x="6732531" y="5930792"/>
              <a:ext cx="1488599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500" b="1" dirty="0">
                  <a:solidFill>
                    <a:srgbClr val="B2011E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</a:rPr>
                <a:t>사후 확률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8CD5A895-32A4-42B2-B8C0-5659A1D059F6}"/>
                </a:ext>
              </a:extLst>
            </p:cNvPr>
            <p:cNvSpPr txBox="1"/>
            <p:nvPr/>
          </p:nvSpPr>
          <p:spPr>
            <a:xfrm>
              <a:off x="3853502" y="5930792"/>
              <a:ext cx="1488599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500" b="1" dirty="0">
                  <a:solidFill>
                    <a:srgbClr val="B2011E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</a:rPr>
                <a:t>사전 확률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BADFDE07-801B-4F69-A245-1924F1063D38}"/>
                </a:ext>
              </a:extLst>
            </p:cNvPr>
            <p:cNvSpPr txBox="1"/>
            <p:nvPr/>
          </p:nvSpPr>
          <p:spPr>
            <a:xfrm>
              <a:off x="5598934" y="5740270"/>
              <a:ext cx="9103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dirty="0">
                  <a:solidFill>
                    <a:srgbClr val="B2011E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</a:rPr>
                <a:t>데이터</a:t>
              </a:r>
              <a:endParaRPr lang="ko-KR" altLang="en-US" sz="2400" b="1" dirty="0">
                <a:solidFill>
                  <a:srgbClr val="B2011E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endParaRP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E8DE247D-8D10-4661-B443-56E945210259}"/>
                </a:ext>
              </a:extLst>
            </p:cNvPr>
            <p:cNvSpPr txBox="1"/>
            <p:nvPr/>
          </p:nvSpPr>
          <p:spPr>
            <a:xfrm>
              <a:off x="5598934" y="6207791"/>
              <a:ext cx="9103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dirty="0">
                  <a:solidFill>
                    <a:srgbClr val="B2011E"/>
                  </a:solidFill>
                  <a:latin typeface="나눔고딕OTF" panose="020D0604000000000000" pitchFamily="34" charset="-127"/>
                  <a:ea typeface="나눔고딕OTF" panose="020D0604000000000000" pitchFamily="34" charset="-127"/>
                </a:rPr>
                <a:t>가능도</a:t>
              </a:r>
              <a:endParaRPr lang="ko-KR" altLang="en-US" sz="2400" b="1" dirty="0">
                <a:solidFill>
                  <a:srgbClr val="B2011E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68755BF6-CB83-46C7-A06A-A35DEAF8888A}"/>
              </a:ext>
            </a:extLst>
          </p:cNvPr>
          <p:cNvSpPr txBox="1"/>
          <p:nvPr/>
        </p:nvSpPr>
        <p:spPr>
          <a:xfrm>
            <a:off x="911678" y="4138878"/>
            <a:ext cx="1047096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b="1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데이터</a:t>
            </a:r>
            <a:r>
              <a:rPr lang="ko-KR" altLang="en-US" sz="20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의 획득으로 </a:t>
            </a:r>
            <a:r>
              <a:rPr lang="ko-KR" altLang="en-US" sz="2000" b="1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사전 확률</a:t>
            </a:r>
            <a:r>
              <a:rPr lang="ko-KR" altLang="en-US" sz="20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이 어떻게 </a:t>
            </a:r>
            <a:r>
              <a:rPr lang="ko-KR" altLang="en-US" sz="2000" b="1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사후 확률</a:t>
            </a:r>
            <a:r>
              <a:rPr lang="ko-KR" altLang="en-US" sz="20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로 업데이트 되는 지에 대한 정리 </a:t>
            </a:r>
            <a:endParaRPr lang="en-US" altLang="ko-KR" sz="2000" dirty="0">
              <a:latin typeface="나눔고딕OTF" panose="020D0604000000000000" pitchFamily="34" charset="-127"/>
              <a:ea typeface="나눔고딕OTF" panose="020D0604000000000000" pitchFamily="34" charset="-127"/>
              <a:cs typeface="Calibri" panose="020F050202020403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데이터는 </a:t>
            </a:r>
            <a:r>
              <a:rPr lang="ko-KR" altLang="en-US" sz="2000" b="1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가능도</a:t>
            </a:r>
            <a:r>
              <a:rPr lang="ko-KR" altLang="en-US" sz="20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를 통해 </a:t>
            </a:r>
            <a:r>
              <a:rPr lang="ko-KR" altLang="en-US" sz="2000" b="1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사후 확률</a:t>
            </a:r>
            <a:r>
              <a:rPr lang="ko-KR" altLang="en-US" sz="20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에 영향을 준다</a:t>
            </a:r>
            <a:endParaRPr lang="en-US" altLang="ko-KR" sz="2000" dirty="0">
              <a:latin typeface="나눔고딕OTF" panose="020D0604000000000000" pitchFamily="34" charset="-127"/>
              <a:ea typeface="나눔고딕OTF" panose="020D0604000000000000" pitchFamily="34" charset="-127"/>
              <a:cs typeface="Calibri" panose="020F050202020403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확률을 업데이트해 나가며 실제 현상에 대한 추론 가능 </a:t>
            </a:r>
            <a:endParaRPr lang="en-US" altLang="ko-KR" sz="2000" dirty="0">
              <a:latin typeface="나눔고딕OTF" panose="020D0604000000000000" pitchFamily="34" charset="-127"/>
              <a:ea typeface="나눔고딕OTF" panose="020D0604000000000000" pitchFamily="34" charset="-127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000" dirty="0">
              <a:latin typeface="나눔고딕OTF" panose="020D0604000000000000" pitchFamily="34" charset="-127"/>
              <a:ea typeface="나눔고딕OTF" panose="020D0604000000000000" pitchFamily="34" charset="-127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000" dirty="0">
              <a:latin typeface="나눔고딕OTF" panose="020D0604000000000000" pitchFamily="34" charset="-127"/>
              <a:ea typeface="나눔고딕OTF" panose="020D0604000000000000" pitchFamily="34" charset="-127"/>
              <a:cs typeface="Calibri" panose="020F0502020204030204" pitchFamily="34" charset="0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6D492FA7-3F24-4B85-9FDE-ED561D0BE5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83520" y="6345030"/>
            <a:ext cx="1696720" cy="47637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0BAD077A-5911-4584-9AF1-B0148BBF7F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9438" y="1475215"/>
            <a:ext cx="6083550" cy="2637553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1BD9B8A1-7D59-4CF1-A716-65B37A457E64}"/>
              </a:ext>
            </a:extLst>
          </p:cNvPr>
          <p:cNvSpPr txBox="1"/>
          <p:nvPr/>
        </p:nvSpPr>
        <p:spPr>
          <a:xfrm>
            <a:off x="535614" y="5627806"/>
            <a:ext cx="1112077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b="1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베이지안 통계학</a:t>
            </a:r>
            <a:r>
              <a:rPr lang="en-US" altLang="ko-KR" sz="2500" b="1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?</a:t>
            </a:r>
          </a:p>
          <a:p>
            <a:r>
              <a:rPr lang="ko-KR" altLang="en-US" sz="2500" b="1" dirty="0">
                <a:solidFill>
                  <a:srgbClr val="B2011E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어떤 불확실한 상황도 확률로 수량화가능</a:t>
            </a:r>
            <a:r>
              <a:rPr lang="en-US" altLang="ko-KR" sz="2500" b="1" dirty="0">
                <a:solidFill>
                  <a:srgbClr val="B2011E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(quantification of uncertainty)</a:t>
            </a:r>
            <a:r>
              <a:rPr lang="ko-KR" altLang="en-US" sz="2500" b="1" dirty="0">
                <a:solidFill>
                  <a:srgbClr val="B2011E"/>
                </a:solidFill>
                <a:latin typeface="나눔고딕OTF" panose="020D0604000000000000" pitchFamily="34" charset="-127"/>
                <a:ea typeface="나눔고딕OTF" panose="020D0604000000000000" pitchFamily="34" charset="-127"/>
              </a:rPr>
              <a:t>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546563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86"/>
    </mc:Choice>
    <mc:Fallback>
      <p:transition spd="slow" advTm="30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60B6EA2A-8319-4992-96DF-53D255CC79E4}"/>
              </a:ext>
            </a:extLst>
          </p:cNvPr>
          <p:cNvSpPr txBox="1"/>
          <p:nvPr/>
        </p:nvSpPr>
        <p:spPr>
          <a:xfrm>
            <a:off x="583637" y="2573746"/>
            <a:ext cx="5519996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관계식</a:t>
            </a:r>
            <a:r>
              <a:rPr lang="en-US" altLang="ko-KR" sz="20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>
              <a:latin typeface="나눔고딕OTF" panose="020D0604000000000000" pitchFamily="34" charset="-127"/>
              <a:ea typeface="나눔고딕OTF" panose="020D0604000000000000" pitchFamily="34" charset="-127"/>
              <a:cs typeface="Calibri" panose="020F050202020403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74016EA-13E7-475F-A571-FFFBD2158014}"/>
              </a:ext>
            </a:extLst>
          </p:cNvPr>
          <p:cNvSpPr txBox="1"/>
          <p:nvPr/>
        </p:nvSpPr>
        <p:spPr>
          <a:xfrm>
            <a:off x="583637" y="1339953"/>
            <a:ext cx="9213503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칼만 필터</a:t>
            </a:r>
            <a:r>
              <a:rPr lang="en-US" altLang="ko-KR" sz="20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: </a:t>
            </a:r>
            <a:r>
              <a:rPr lang="ko-KR" altLang="en-US" sz="20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측정값이 </a:t>
            </a:r>
            <a:r>
              <a:rPr lang="ko-KR" altLang="en-US" sz="2000" b="1" u="sng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오차항</a:t>
            </a:r>
            <a:r>
              <a:rPr lang="ko-KR" altLang="en-US" sz="20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을 포함하는 경우 실제 상태를 추정하는 알고리즘</a:t>
            </a:r>
            <a:endParaRPr lang="en-US" altLang="ko-KR" dirty="0">
              <a:latin typeface="나눔고딕OTF" panose="020D0604000000000000" pitchFamily="34" charset="-127"/>
              <a:ea typeface="나눔고딕OTF" panose="020D0604000000000000" pitchFamily="34" charset="-127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ex. </a:t>
            </a:r>
            <a:r>
              <a:rPr lang="ko-KR" altLang="en-US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자동차</a:t>
            </a:r>
            <a:r>
              <a:rPr lang="en-US" altLang="ko-KR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, </a:t>
            </a:r>
            <a:r>
              <a:rPr lang="ko-KR" altLang="en-US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비행기의 위치</a:t>
            </a:r>
            <a:r>
              <a:rPr lang="en-US" altLang="ko-KR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, </a:t>
            </a:r>
            <a:r>
              <a:rPr lang="ko-KR" altLang="en-US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속도 측정</a:t>
            </a:r>
            <a:endParaRPr lang="en-US" altLang="ko-KR" sz="1600" dirty="0">
              <a:latin typeface="나눔고딕OTF" panose="020D0604000000000000" pitchFamily="34" charset="-127"/>
              <a:ea typeface="나눔고딕OTF" panose="020D0604000000000000" pitchFamily="34" charset="-127"/>
              <a:cs typeface="Calibri" panose="020F050202020403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ex. </a:t>
            </a:r>
            <a:r>
              <a:rPr lang="ko-KR" altLang="en-US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측정 위치</a:t>
            </a:r>
            <a:r>
              <a:rPr lang="en-US" altLang="ko-KR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: 38</a:t>
            </a:r>
            <a:r>
              <a:rPr lang="ko-KR" altLang="en-US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° </a:t>
            </a:r>
            <a:r>
              <a:rPr lang="en-US" altLang="ko-KR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N </a:t>
            </a:r>
            <a:r>
              <a:rPr lang="ko-KR" altLang="en-US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≠ 실제 위치</a:t>
            </a:r>
            <a:r>
              <a:rPr lang="en-US" altLang="ko-KR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: 37</a:t>
            </a:r>
            <a:r>
              <a:rPr lang="ko-KR" altLang="en-US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° </a:t>
            </a:r>
            <a:r>
              <a:rPr lang="en-US" altLang="ko-KR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N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A2B4B9D-13F2-9744-9A95-6CBB6103ADD5}"/>
              </a:ext>
            </a:extLst>
          </p:cNvPr>
          <p:cNvSpPr/>
          <p:nvPr/>
        </p:nvSpPr>
        <p:spPr bwMode="auto">
          <a:xfrm>
            <a:off x="395288" y="319088"/>
            <a:ext cx="98425" cy="879475"/>
          </a:xfrm>
          <a:prstGeom prst="rect">
            <a:avLst/>
          </a:prstGeom>
          <a:solidFill>
            <a:srgbClr val="D242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0FEF56D-F23C-D545-A3AE-7820AA0DD93F}"/>
              </a:ext>
            </a:extLst>
          </p:cNvPr>
          <p:cNvSpPr/>
          <p:nvPr/>
        </p:nvSpPr>
        <p:spPr>
          <a:xfrm>
            <a:off x="493712" y="319088"/>
            <a:ext cx="11120771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ko-KR" altLang="en-US" sz="3000" b="1" dirty="0" err="1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베이즈</a:t>
            </a:r>
            <a:r>
              <a:rPr kumimoji="1" lang="ko-KR" altLang="en-US" sz="3000" b="1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 추론</a:t>
            </a:r>
            <a:r>
              <a:rPr kumimoji="1" lang="en-US" altLang="ko-KR" sz="3000" b="1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 </a:t>
            </a:r>
            <a:r>
              <a:rPr kumimoji="1" lang="ko-KR" altLang="en-US" sz="3000" b="1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적용</a:t>
            </a:r>
            <a:r>
              <a:rPr kumimoji="1" lang="en-US" altLang="ko-KR" sz="3000" b="1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: </a:t>
            </a:r>
            <a:r>
              <a:rPr kumimoji="1" lang="ko-KR" altLang="en-US" sz="3000" b="1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칼만 필터</a:t>
            </a:r>
            <a:r>
              <a:rPr kumimoji="1" lang="en-US" altLang="ko-KR" sz="3000" b="1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rPr>
              <a:t> (Kalman Filter)</a:t>
            </a:r>
            <a:endParaRPr kumimoji="1" lang="en-US" altLang="ko-KR" sz="3500" b="1" i="1" dirty="0">
              <a:solidFill>
                <a:schemeClr val="bg2">
                  <a:lumMod val="25000"/>
                </a:schemeClr>
              </a:solidFill>
              <a:latin typeface="Poly" panose="02040503050400000004" pitchFamily="18" charset="0"/>
              <a:ea typeface="나눔고딕OTF" panose="020D0604000000000000" pitchFamily="34" charset="-127"/>
              <a:cs typeface="Calibri" panose="020F0502020204030204" pitchFamily="34" charset="0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350F40C5-54A2-41EB-9315-F1CEC0439D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83520" y="6345030"/>
            <a:ext cx="1696720" cy="47637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F8F79CA3-ED01-475B-BEF4-BA8D1AC172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33329" y="4267692"/>
            <a:ext cx="3308048" cy="89626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06DDA216-EF06-4D47-BB14-FACE8BC49D6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463" t="7346"/>
          <a:stretch/>
        </p:blipFill>
        <p:spPr>
          <a:xfrm>
            <a:off x="1799353" y="2743739"/>
            <a:ext cx="2519082" cy="320989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4FC62AB2-5771-467D-A03B-DE7CDDAC890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69407" y="2747017"/>
            <a:ext cx="1433869" cy="307945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DDCFAEC7-6036-4261-9D4F-75623F61D97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25773" y="3060798"/>
            <a:ext cx="1741813" cy="384931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7DEC0BE2-2420-4DF0-B085-E46BB9F73BA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469407" y="3116735"/>
            <a:ext cx="1491611" cy="259829"/>
          </a:xfrm>
          <a:prstGeom prst="rect">
            <a:avLst/>
          </a:prstGeom>
        </p:spPr>
      </p:pic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9E684720-DB0B-415F-8AA4-7D34651D670D}"/>
              </a:ext>
            </a:extLst>
          </p:cNvPr>
          <p:cNvCxnSpPr>
            <a:cxnSpLocks/>
          </p:cNvCxnSpPr>
          <p:nvPr/>
        </p:nvCxnSpPr>
        <p:spPr>
          <a:xfrm>
            <a:off x="3541887" y="3568837"/>
            <a:ext cx="0" cy="51039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AFA0E2B1-B8B7-455D-B72F-02ACAF90E2FD}"/>
              </a:ext>
            </a:extLst>
          </p:cNvPr>
          <p:cNvCxnSpPr>
            <a:cxnSpLocks/>
          </p:cNvCxnSpPr>
          <p:nvPr/>
        </p:nvCxnSpPr>
        <p:spPr>
          <a:xfrm>
            <a:off x="5962888" y="2799453"/>
            <a:ext cx="0" cy="3126801"/>
          </a:xfrm>
          <a:prstGeom prst="line">
            <a:avLst/>
          </a:prstGeom>
          <a:ln w="12700"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그룹 7">
            <a:extLst>
              <a:ext uri="{FF2B5EF4-FFF2-40B4-BE49-F238E27FC236}">
                <a16:creationId xmlns:a16="http://schemas.microsoft.com/office/drawing/2014/main" id="{CC118353-2F45-4B7F-932E-1AD15B6FBB63}"/>
              </a:ext>
            </a:extLst>
          </p:cNvPr>
          <p:cNvGrpSpPr/>
          <p:nvPr/>
        </p:nvGrpSpPr>
        <p:grpSpPr>
          <a:xfrm>
            <a:off x="6031376" y="2601837"/>
            <a:ext cx="2872551" cy="1215717"/>
            <a:chOff x="8016141" y="4241046"/>
            <a:chExt cx="2872551" cy="1215717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94D6855-7742-42FA-84EF-DB1264E2EA09}"/>
                </a:ext>
              </a:extLst>
            </p:cNvPr>
            <p:cNvSpPr txBox="1"/>
            <p:nvPr/>
          </p:nvSpPr>
          <p:spPr>
            <a:xfrm>
              <a:off x="8016141" y="4241046"/>
              <a:ext cx="2872551" cy="12157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dirty="0"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rPr>
                <a:t>알고리즘 진행</a:t>
              </a:r>
              <a:r>
                <a:rPr lang="en-US" altLang="ko-KR" dirty="0"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rPr>
                <a:t>:</a:t>
              </a:r>
            </a:p>
            <a:p>
              <a:pPr marL="742950" lvl="1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1600" dirty="0"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rPr>
                <a:t>①    </a:t>
              </a:r>
              <a:r>
                <a:rPr lang="ko-KR" altLang="en-US" sz="1600" dirty="0"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rPr>
                <a:t>   예측 단계</a:t>
              </a:r>
              <a:endParaRPr lang="en-US" altLang="ko-KR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endParaRPr>
            </a:p>
            <a:p>
              <a:pPr marL="742950" lvl="1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1600" dirty="0">
                  <a:latin typeface="나눔고딕OTF" panose="020D0604000000000000" pitchFamily="34" charset="-127"/>
                  <a:ea typeface="나눔고딕OTF" panose="020D0604000000000000" pitchFamily="34" charset="-127"/>
                  <a:cs typeface="Calibri" panose="020F0502020204030204" pitchFamily="34" charset="0"/>
                </a:rPr>
                <a:t>②       업데이트 단계 </a:t>
              </a:r>
              <a:endParaRPr lang="en-US" altLang="ko-KR" sz="1600" dirty="0">
                <a:latin typeface="나눔고딕OTF" panose="020D0604000000000000" pitchFamily="34" charset="-127"/>
                <a:ea typeface="나눔고딕OTF" panose="020D0604000000000000" pitchFamily="34" charset="-127"/>
                <a:cs typeface="Calibri" panose="020F0502020204030204" pitchFamily="34" charset="0"/>
              </a:endParaRPr>
            </a:p>
          </p:txBody>
        </p:sp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FC9397F1-14E9-4839-BDB1-8AD967FB7B2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52564" t="73014" r="38686" b="6709"/>
            <a:stretch/>
          </p:blipFill>
          <p:spPr>
            <a:xfrm>
              <a:off x="9120130" y="4811034"/>
              <a:ext cx="254688" cy="211928"/>
            </a:xfrm>
            <a:prstGeom prst="rect">
              <a:avLst/>
            </a:prstGeom>
          </p:spPr>
        </p:pic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602AAD28-E1DC-44BB-8505-F0C2686EF34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52564" t="73014" r="38686" b="6709"/>
            <a:stretch/>
          </p:blipFill>
          <p:spPr>
            <a:xfrm>
              <a:off x="9120130" y="5137374"/>
              <a:ext cx="254688" cy="211928"/>
            </a:xfrm>
            <a:prstGeom prst="rect">
              <a:avLst/>
            </a:prstGeom>
          </p:spPr>
        </p:pic>
      </p:grpSp>
    </p:spTree>
    <p:custDataLst>
      <p:tags r:id="rId1"/>
    </p:custDataLst>
    <p:extLst>
      <p:ext uri="{BB962C8B-B14F-4D97-AF65-F5344CB8AC3E}">
        <p14:creationId xmlns:p14="http://schemas.microsoft.com/office/powerpoint/2010/main" val="12020138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19"/>
    </mc:Choice>
    <mc:Fallback>
      <p:transition spd="slow" advTm="24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0.9"/>
</p:tagLst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368</TotalTime>
  <Words>675</Words>
  <Application>Microsoft Office PowerPoint</Application>
  <PresentationFormat>와이드스크린</PresentationFormat>
  <Paragraphs>75</Paragraphs>
  <Slides>10</Slides>
  <Notes>9</Notes>
  <HiddenSlides>3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22" baseType="lpstr">
      <vt:lpstr>CMMI10</vt:lpstr>
      <vt:lpstr>경기천년제목 Light</vt:lpstr>
      <vt:lpstr>나눔고딕</vt:lpstr>
      <vt:lpstr>나눔고딕OTF</vt:lpstr>
      <vt:lpstr>맑은 고딕</vt:lpstr>
      <vt:lpstr>Arial</vt:lpstr>
      <vt:lpstr>Bahnschrift</vt:lpstr>
      <vt:lpstr>Cambria Math</vt:lpstr>
      <vt:lpstr>Poly</vt:lpstr>
      <vt:lpstr>Sakkal Majalla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차서연</dc:creator>
  <cp:lastModifiedBy>차서연</cp:lastModifiedBy>
  <cp:revision>22</cp:revision>
  <dcterms:created xsi:type="dcterms:W3CDTF">2020-05-31T14:55:52Z</dcterms:created>
  <dcterms:modified xsi:type="dcterms:W3CDTF">2020-08-08T08:01:24Z</dcterms:modified>
</cp:coreProperties>
</file>

<file path=docProps/thumbnail.jpeg>
</file>